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Bitter" panose="020B0604020202020204" charset="0"/>
      <p:regular r:id="rId14"/>
    </p:embeddedFont>
    <p:embeddedFont>
      <p:font typeface="Outfit Bold" pitchFamily="2" charset="0"/>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D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192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551986"/>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Analisis Perilaku Belanja Pelanggan</a:t>
            </a:r>
            <a:endParaRPr lang="en-US" sz="3900" dirty="0"/>
          </a:p>
        </p:txBody>
      </p:sp>
      <p:sp>
        <p:nvSpPr>
          <p:cNvPr id="4" name="Text 1"/>
          <p:cNvSpPr/>
          <p:nvPr/>
        </p:nvSpPr>
        <p:spPr>
          <a:xfrm>
            <a:off x="793790" y="4089797"/>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Proyek ini menganalisis perilaku belanja pelanggan menggunakan data transaksi dari 3.900 pembelian di berbagai kategori produk. Tujuannya adalah mengidentifikasi pola pengeluaran, segmen pelanggan, preferensi produk, dan perilaku berlangganan untuk mendukung pengambilan keputusan strategis bisnis.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555308"/>
            <a:ext cx="6596658"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Rekomendasi Bisnis Lanjutan</a:t>
            </a:r>
            <a:endParaRPr lang="en-US" sz="3900" dirty="0"/>
          </a:p>
        </p:txBody>
      </p:sp>
      <p:sp>
        <p:nvSpPr>
          <p:cNvPr id="4" name="Text 1"/>
          <p:cNvSpPr/>
          <p:nvPr/>
        </p:nvSpPr>
        <p:spPr>
          <a:xfrm>
            <a:off x="793790" y="1473041"/>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Melanjutkan rekomendasi untuk mengoptimalkan strategi produk dan pemasaran.</a:t>
            </a:r>
            <a:endParaRPr lang="en-US" sz="1550" dirty="0"/>
          </a:p>
        </p:txBody>
      </p:sp>
      <p:sp>
        <p:nvSpPr>
          <p:cNvPr id="5" name="Shape 2"/>
          <p:cNvSpPr/>
          <p:nvPr/>
        </p:nvSpPr>
        <p:spPr>
          <a:xfrm>
            <a:off x="793790" y="2331363"/>
            <a:ext cx="3679031" cy="2889766"/>
          </a:xfrm>
          <a:prstGeom prst="roundRect">
            <a:avLst>
              <a:gd name="adj" fmla="val 1030"/>
            </a:avLst>
          </a:prstGeom>
          <a:solidFill>
            <a:srgbClr val="3B3C3E"/>
          </a:solidFill>
          <a:ln/>
        </p:spPr>
      </p:sp>
      <p:sp>
        <p:nvSpPr>
          <p:cNvPr id="6" name="Shape 3"/>
          <p:cNvSpPr/>
          <p:nvPr/>
        </p:nvSpPr>
        <p:spPr>
          <a:xfrm>
            <a:off x="992148" y="2529721"/>
            <a:ext cx="595313" cy="595313"/>
          </a:xfrm>
          <a:prstGeom prst="roundRect">
            <a:avLst>
              <a:gd name="adj" fmla="val 15358451"/>
            </a:avLst>
          </a:prstGeom>
          <a:solidFill>
            <a:srgbClr val="9FA582"/>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5859" y="2693313"/>
            <a:ext cx="267891" cy="267891"/>
          </a:xfrm>
          <a:prstGeom prst="rect">
            <a:avLst/>
          </a:prstGeom>
        </p:spPr>
      </p:pic>
      <p:sp>
        <p:nvSpPr>
          <p:cNvPr id="8" name="Text 4"/>
          <p:cNvSpPr/>
          <p:nvPr/>
        </p:nvSpPr>
        <p:spPr>
          <a:xfrm>
            <a:off x="992148" y="332339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Penempatan Produk</a:t>
            </a:r>
            <a:endParaRPr lang="en-US" sz="1950" dirty="0"/>
          </a:p>
        </p:txBody>
      </p:sp>
      <p:sp>
        <p:nvSpPr>
          <p:cNvPr id="9" name="Text 5"/>
          <p:cNvSpPr/>
          <p:nvPr/>
        </p:nvSpPr>
        <p:spPr>
          <a:xfrm>
            <a:off x="992148" y="3752612"/>
            <a:ext cx="3282315" cy="127015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Sorot produk terlaris dan berperingkat tinggi dalam kampanye pemasaran untuk menarik lebih banyak pelanggan.</a:t>
            </a:r>
            <a:endParaRPr lang="en-US" sz="1550" dirty="0"/>
          </a:p>
        </p:txBody>
      </p:sp>
      <p:sp>
        <p:nvSpPr>
          <p:cNvPr id="10" name="Shape 6"/>
          <p:cNvSpPr/>
          <p:nvPr/>
        </p:nvSpPr>
        <p:spPr>
          <a:xfrm>
            <a:off x="4671179" y="2331363"/>
            <a:ext cx="3679031" cy="2889766"/>
          </a:xfrm>
          <a:prstGeom prst="roundRect">
            <a:avLst>
              <a:gd name="adj" fmla="val 1030"/>
            </a:avLst>
          </a:prstGeom>
          <a:solidFill>
            <a:srgbClr val="3B3C3E"/>
          </a:solidFill>
          <a:ln/>
        </p:spPr>
      </p:sp>
      <p:sp>
        <p:nvSpPr>
          <p:cNvPr id="11" name="Shape 7"/>
          <p:cNvSpPr/>
          <p:nvPr/>
        </p:nvSpPr>
        <p:spPr>
          <a:xfrm>
            <a:off x="4869537" y="2529721"/>
            <a:ext cx="595313" cy="595313"/>
          </a:xfrm>
          <a:prstGeom prst="roundRect">
            <a:avLst>
              <a:gd name="adj" fmla="val 15358451"/>
            </a:avLst>
          </a:prstGeom>
          <a:solidFill>
            <a:srgbClr val="9FA582"/>
          </a:solidFill>
          <a:ln/>
        </p:spPr>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3248" y="2693313"/>
            <a:ext cx="267891" cy="267891"/>
          </a:xfrm>
          <a:prstGeom prst="rect">
            <a:avLst/>
          </a:prstGeom>
        </p:spPr>
      </p:pic>
      <p:sp>
        <p:nvSpPr>
          <p:cNvPr id="13" name="Text 8"/>
          <p:cNvSpPr/>
          <p:nvPr/>
        </p:nvSpPr>
        <p:spPr>
          <a:xfrm>
            <a:off x="4869537" y="332339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Pemasaran Bertarget</a:t>
            </a:r>
            <a:endParaRPr lang="en-US" sz="1950" dirty="0"/>
          </a:p>
        </p:txBody>
      </p:sp>
      <p:sp>
        <p:nvSpPr>
          <p:cNvPr id="14" name="Text 9"/>
          <p:cNvSpPr/>
          <p:nvPr/>
        </p:nvSpPr>
        <p:spPr>
          <a:xfrm>
            <a:off x="4869537" y="3752612"/>
            <a:ext cx="3282315" cy="127015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Fokuskan upaya pada kelompok usia dengan pendapatan tinggi dan pengguna pengiriman ekspres untuk efisiensi kampanye.</a:t>
            </a:r>
            <a:endParaRPr lang="en-US" sz="1550" dirty="0"/>
          </a:p>
        </p:txBody>
      </p:sp>
      <p:sp>
        <p:nvSpPr>
          <p:cNvPr id="15" name="Shape 10"/>
          <p:cNvSpPr/>
          <p:nvPr/>
        </p:nvSpPr>
        <p:spPr>
          <a:xfrm>
            <a:off x="793790" y="5419487"/>
            <a:ext cx="7556421" cy="2254687"/>
          </a:xfrm>
          <a:prstGeom prst="roundRect">
            <a:avLst>
              <a:gd name="adj" fmla="val 1320"/>
            </a:avLst>
          </a:prstGeom>
          <a:solidFill>
            <a:srgbClr val="3B3C3E"/>
          </a:solidFill>
          <a:ln/>
        </p:spPr>
      </p:sp>
      <p:sp>
        <p:nvSpPr>
          <p:cNvPr id="16" name="Shape 11"/>
          <p:cNvSpPr/>
          <p:nvPr/>
        </p:nvSpPr>
        <p:spPr>
          <a:xfrm>
            <a:off x="992148" y="5617845"/>
            <a:ext cx="595313" cy="595313"/>
          </a:xfrm>
          <a:prstGeom prst="roundRect">
            <a:avLst>
              <a:gd name="adj" fmla="val 15358451"/>
            </a:avLst>
          </a:prstGeom>
          <a:solidFill>
            <a:srgbClr val="9FA582"/>
          </a:solidFill>
          <a:ln/>
        </p:spPr>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5859" y="5781437"/>
            <a:ext cx="267891" cy="267891"/>
          </a:xfrm>
          <a:prstGeom prst="rect">
            <a:avLst/>
          </a:prstGeom>
        </p:spPr>
      </p:pic>
      <p:sp>
        <p:nvSpPr>
          <p:cNvPr id="18" name="Text 12"/>
          <p:cNvSpPr/>
          <p:nvPr/>
        </p:nvSpPr>
        <p:spPr>
          <a:xfrm>
            <a:off x="992148" y="6411516"/>
            <a:ext cx="2706291"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Optimasi Berkelanjutan</a:t>
            </a:r>
            <a:endParaRPr lang="en-US" sz="1950" dirty="0"/>
          </a:p>
        </p:txBody>
      </p:sp>
      <p:sp>
        <p:nvSpPr>
          <p:cNvPr id="19" name="Text 13"/>
          <p:cNvSpPr/>
          <p:nvPr/>
        </p:nvSpPr>
        <p:spPr>
          <a:xfrm>
            <a:off x="992148" y="6840736"/>
            <a:ext cx="7159704"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Terus pantau data dan sesuaikan strategi untuk pertumbuhan bisnis yang berkelanjutan.</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71081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Kesimpulan: Mengubah Data Menjadi Tindakan</a:t>
            </a:r>
            <a:endParaRPr lang="en-US" sz="3900" dirty="0"/>
          </a:p>
        </p:txBody>
      </p:sp>
      <p:sp>
        <p:nvSpPr>
          <p:cNvPr id="4" name="Text 1"/>
          <p:cNvSpPr/>
          <p:nvPr/>
        </p:nvSpPr>
        <p:spPr>
          <a:xfrm>
            <a:off x="793790" y="424862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Analisis perilaku belanja pelanggan ini memberikan dasar yang kuat untuk keputusan bisnis yang lebih cerdas dan strategis. Dengan memahami pelanggan, bisnis dapat mengoptimalkan penawaran, meningkatkan loyalitas, dan mendorong pertumbuhan.</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821775"/>
            <a:ext cx="6439376"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Ringkasan Proyek &amp; Dataset</a:t>
            </a:r>
            <a:endParaRPr lang="en-US" sz="3900" dirty="0"/>
          </a:p>
        </p:txBody>
      </p:sp>
      <p:sp>
        <p:nvSpPr>
          <p:cNvPr id="4" name="Shape 1"/>
          <p:cNvSpPr/>
          <p:nvPr/>
        </p:nvSpPr>
        <p:spPr>
          <a:xfrm>
            <a:off x="793790" y="2739509"/>
            <a:ext cx="7556421" cy="1506736"/>
          </a:xfrm>
          <a:prstGeom prst="roundRect">
            <a:avLst>
              <a:gd name="adj" fmla="val 7282"/>
            </a:avLst>
          </a:prstGeom>
          <a:solidFill>
            <a:srgbClr val="1C1D1F"/>
          </a:solidFill>
          <a:ln w="22860">
            <a:solidFill>
              <a:srgbClr val="545557"/>
            </a:solidFill>
            <a:prstDash val="solid"/>
          </a:ln>
        </p:spPr>
      </p:sp>
      <p:sp>
        <p:nvSpPr>
          <p:cNvPr id="5" name="Shape 2"/>
          <p:cNvSpPr/>
          <p:nvPr/>
        </p:nvSpPr>
        <p:spPr>
          <a:xfrm>
            <a:off x="770930" y="2739509"/>
            <a:ext cx="91440" cy="1506736"/>
          </a:xfrm>
          <a:prstGeom prst="roundRect">
            <a:avLst>
              <a:gd name="adj" fmla="val 32558"/>
            </a:avLst>
          </a:prstGeom>
          <a:solidFill>
            <a:srgbClr val="9FA582"/>
          </a:solidFill>
          <a:ln/>
        </p:spPr>
      </p:sp>
      <p:sp>
        <p:nvSpPr>
          <p:cNvPr id="6" name="Text 3"/>
          <p:cNvSpPr/>
          <p:nvPr/>
        </p:nvSpPr>
        <p:spPr>
          <a:xfrm>
            <a:off x="1083588" y="296072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Tujuan Utama</a:t>
            </a:r>
            <a:endParaRPr lang="en-US" sz="1950" dirty="0"/>
          </a:p>
        </p:txBody>
      </p:sp>
      <p:sp>
        <p:nvSpPr>
          <p:cNvPr id="7" name="Text 4"/>
          <p:cNvSpPr/>
          <p:nvPr/>
        </p:nvSpPr>
        <p:spPr>
          <a:xfrm>
            <a:off x="1083588" y="3389947"/>
            <a:ext cx="7045404"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Mengidentifikasi pola pengeluaran, segmen pelanggan, preferensi produk, dan perilaku berlangganan untuk pengambilan keputusan strategis.</a:t>
            </a:r>
            <a:endParaRPr lang="en-US" sz="1550" dirty="0"/>
          </a:p>
        </p:txBody>
      </p:sp>
      <p:sp>
        <p:nvSpPr>
          <p:cNvPr id="8" name="Shape 5"/>
          <p:cNvSpPr/>
          <p:nvPr/>
        </p:nvSpPr>
        <p:spPr>
          <a:xfrm>
            <a:off x="793790" y="4444603"/>
            <a:ext cx="7556421" cy="1963103"/>
          </a:xfrm>
          <a:prstGeom prst="roundRect">
            <a:avLst>
              <a:gd name="adj" fmla="val 5590"/>
            </a:avLst>
          </a:prstGeom>
          <a:solidFill>
            <a:srgbClr val="1C1D1F"/>
          </a:solidFill>
          <a:ln w="22860">
            <a:solidFill>
              <a:srgbClr val="545557"/>
            </a:solidFill>
            <a:prstDash val="solid"/>
          </a:ln>
        </p:spPr>
      </p:sp>
      <p:sp>
        <p:nvSpPr>
          <p:cNvPr id="9" name="Shape 6"/>
          <p:cNvSpPr/>
          <p:nvPr/>
        </p:nvSpPr>
        <p:spPr>
          <a:xfrm>
            <a:off x="770930" y="4444603"/>
            <a:ext cx="91440" cy="1963103"/>
          </a:xfrm>
          <a:prstGeom prst="roundRect">
            <a:avLst>
              <a:gd name="adj" fmla="val 32558"/>
            </a:avLst>
          </a:prstGeom>
          <a:solidFill>
            <a:srgbClr val="9FA582"/>
          </a:solidFill>
          <a:ln/>
        </p:spPr>
      </p:sp>
      <p:sp>
        <p:nvSpPr>
          <p:cNvPr id="10" name="Text 7"/>
          <p:cNvSpPr/>
          <p:nvPr/>
        </p:nvSpPr>
        <p:spPr>
          <a:xfrm>
            <a:off x="1083588" y="466582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Dataset</a:t>
            </a:r>
            <a:endParaRPr lang="en-US" sz="1950" dirty="0"/>
          </a:p>
        </p:txBody>
      </p:sp>
      <p:sp>
        <p:nvSpPr>
          <p:cNvPr id="11" name="Text 8"/>
          <p:cNvSpPr/>
          <p:nvPr/>
        </p:nvSpPr>
        <p:spPr>
          <a:xfrm>
            <a:off x="1083588" y="5095042"/>
            <a:ext cx="704540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3.900 baris, 18 kolom</a:t>
            </a:r>
            <a:endParaRPr lang="en-US" sz="1550" dirty="0"/>
          </a:p>
        </p:txBody>
      </p:sp>
      <p:sp>
        <p:nvSpPr>
          <p:cNvPr id="12" name="Text 9"/>
          <p:cNvSpPr/>
          <p:nvPr/>
        </p:nvSpPr>
        <p:spPr>
          <a:xfrm>
            <a:off x="1083588" y="5481995"/>
            <a:ext cx="704540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Fitur: Demografi, Pembelian, Perilaku Belanja</a:t>
            </a:r>
            <a:endParaRPr lang="en-US" sz="1550" dirty="0"/>
          </a:p>
        </p:txBody>
      </p:sp>
      <p:sp>
        <p:nvSpPr>
          <p:cNvPr id="13" name="Text 10"/>
          <p:cNvSpPr/>
          <p:nvPr/>
        </p:nvSpPr>
        <p:spPr>
          <a:xfrm>
            <a:off x="1083588" y="5868948"/>
            <a:ext cx="704540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37 nilai hilang di 'Review Rating'</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E3FBEE6-5782-1C5B-CEAE-F34A7314FD21}"/>
              </a:ext>
            </a:extLst>
          </p:cNvPr>
          <p:cNvSpPr/>
          <p:nvPr/>
        </p:nvSpPr>
        <p:spPr>
          <a:xfrm>
            <a:off x="0" y="0"/>
            <a:ext cx="14630400" cy="8229600"/>
          </a:xfrm>
          <a:prstGeom prst="rect">
            <a:avLst/>
          </a:prstGeom>
          <a:solidFill>
            <a:srgbClr val="1C1D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651986" y="448270"/>
            <a:ext cx="7498437" cy="509349"/>
          </a:xfrm>
          <a:prstGeom prst="rect">
            <a:avLst/>
          </a:prstGeom>
          <a:noFill/>
          <a:ln/>
        </p:spPr>
        <p:txBody>
          <a:bodyPr wrap="none" lIns="0" tIns="0" rIns="0" bIns="0" rtlCol="0" anchor="t"/>
          <a:lstStyle/>
          <a:p>
            <a:pPr marL="0" indent="0" algn="l">
              <a:lnSpc>
                <a:spcPts val="4000"/>
              </a:lnSpc>
              <a:buNone/>
            </a:pPr>
            <a:r>
              <a:rPr lang="en-US" sz="3200" b="1" dirty="0">
                <a:solidFill>
                  <a:srgbClr val="E1E5CD"/>
                </a:solidFill>
                <a:latin typeface="Outfit Bold" pitchFamily="34" charset="0"/>
                <a:ea typeface="Outfit Bold" pitchFamily="34" charset="-122"/>
                <a:cs typeface="Outfit Bold" pitchFamily="34" charset="-120"/>
              </a:rPr>
              <a:t>Eksplorasi Data Analysis dengan Python</a:t>
            </a:r>
            <a:endParaRPr lang="en-US" sz="3200" dirty="0"/>
          </a:p>
        </p:txBody>
      </p:sp>
      <p:sp>
        <p:nvSpPr>
          <p:cNvPr id="3" name="Text 1"/>
          <p:cNvSpPr/>
          <p:nvPr/>
        </p:nvSpPr>
        <p:spPr>
          <a:xfrm>
            <a:off x="651986" y="1283613"/>
            <a:ext cx="13326427" cy="260747"/>
          </a:xfrm>
          <a:prstGeom prst="rect">
            <a:avLst/>
          </a:prstGeom>
          <a:noFill/>
          <a:ln/>
        </p:spPr>
        <p:txBody>
          <a:bodyPr wrap="none" lIns="0" tIns="0" rIns="0" bIns="0" rtlCol="0" anchor="t"/>
          <a:lstStyle/>
          <a:p>
            <a:pPr marL="0" indent="0" algn="l">
              <a:lnSpc>
                <a:spcPts val="2050"/>
              </a:lnSpc>
              <a:buNone/>
            </a:pPr>
            <a:r>
              <a:rPr lang="en-US" sz="1250" dirty="0">
                <a:solidFill>
                  <a:srgbClr val="C2C4B5"/>
                </a:solidFill>
                <a:latin typeface="Bitter" pitchFamily="34" charset="0"/>
                <a:ea typeface="Bitter" pitchFamily="34" charset="-122"/>
                <a:cs typeface="Bitter" pitchFamily="34" charset="-120"/>
              </a:rPr>
              <a:t>Kami memulai dengan persiapan dan pembersihan data menggunakan Python untuk memastikan kualitas data sebelum analisis lebih lanjut.</a:t>
            </a:r>
            <a:endParaRPr lang="en-US" sz="1250" dirty="0"/>
          </a:p>
        </p:txBody>
      </p:sp>
      <p:sp>
        <p:nvSpPr>
          <p:cNvPr id="4" name="Text 2"/>
          <p:cNvSpPr/>
          <p:nvPr/>
        </p:nvSpPr>
        <p:spPr>
          <a:xfrm>
            <a:off x="651986" y="1890713"/>
            <a:ext cx="2403038" cy="254556"/>
          </a:xfrm>
          <a:prstGeom prst="rect">
            <a:avLst/>
          </a:prstGeom>
          <a:noFill/>
          <a:ln/>
        </p:spPr>
        <p:txBody>
          <a:bodyPr wrap="none" lIns="0" tIns="0" rIns="0" bIns="0" rtlCol="0" anchor="t"/>
          <a:lstStyle/>
          <a:p>
            <a:pPr marL="0" indent="0" algn="l">
              <a:lnSpc>
                <a:spcPts val="2000"/>
              </a:lnSpc>
              <a:buNone/>
            </a:pPr>
            <a:r>
              <a:rPr lang="en-US" sz="1600" b="1" dirty="0">
                <a:solidFill>
                  <a:srgbClr val="E1E5CD"/>
                </a:solidFill>
                <a:latin typeface="Outfit Bold" pitchFamily="34" charset="0"/>
                <a:ea typeface="Outfit Bold" pitchFamily="34" charset="-122"/>
                <a:cs typeface="Outfit Bold" pitchFamily="34" charset="-120"/>
              </a:rPr>
              <a:t>Langkah-langkah Utama:</a:t>
            </a:r>
            <a:endParaRPr lang="en-US" sz="1600" dirty="0"/>
          </a:p>
        </p:txBody>
      </p:sp>
      <p:sp>
        <p:nvSpPr>
          <p:cNvPr id="5" name="Text 3"/>
          <p:cNvSpPr/>
          <p:nvPr/>
        </p:nvSpPr>
        <p:spPr>
          <a:xfrm>
            <a:off x="651986" y="2308265"/>
            <a:ext cx="6464379" cy="260747"/>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C2C4B5"/>
                </a:solidFill>
                <a:latin typeface="Bitter" pitchFamily="34" charset="0"/>
                <a:ea typeface="Bitter" pitchFamily="34" charset="-122"/>
                <a:cs typeface="Bitter" pitchFamily="34" charset="-120"/>
              </a:rPr>
              <a:t>Data Loading:</a:t>
            </a:r>
            <a:r>
              <a:rPr lang="en-US" sz="1250" dirty="0">
                <a:solidFill>
                  <a:srgbClr val="C2C4B5"/>
                </a:solidFill>
                <a:latin typeface="Bitter" pitchFamily="34" charset="0"/>
                <a:ea typeface="Bitter" pitchFamily="34" charset="-122"/>
                <a:cs typeface="Bitter" pitchFamily="34" charset="-120"/>
              </a:rPr>
              <a:t> Mengimpor dataset menggunakan pandas.</a:t>
            </a:r>
            <a:endParaRPr lang="en-US" sz="1250" dirty="0"/>
          </a:p>
        </p:txBody>
      </p:sp>
      <p:sp>
        <p:nvSpPr>
          <p:cNvPr id="6" name="Text 4"/>
          <p:cNvSpPr/>
          <p:nvPr/>
        </p:nvSpPr>
        <p:spPr>
          <a:xfrm>
            <a:off x="651986" y="2626043"/>
            <a:ext cx="6464379" cy="260747"/>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C2C4B5"/>
                </a:solidFill>
                <a:latin typeface="Bitter" pitchFamily="34" charset="0"/>
                <a:ea typeface="Bitter" pitchFamily="34" charset="-122"/>
                <a:cs typeface="Bitter" pitchFamily="34" charset="-120"/>
              </a:rPr>
              <a:t>Eksplorasi Awal:</a:t>
            </a:r>
            <a:r>
              <a:rPr lang="en-US" sz="1250" dirty="0">
                <a:solidFill>
                  <a:srgbClr val="C2C4B5"/>
                </a:solidFill>
                <a:latin typeface="Bitter" pitchFamily="34" charset="0"/>
                <a:ea typeface="Bitter" pitchFamily="34" charset="-122"/>
                <a:cs typeface="Bitter" pitchFamily="34" charset="-120"/>
              </a:rPr>
              <a:t> Memeriksa struktur dan statistik ringkasan data.</a:t>
            </a:r>
            <a:endParaRPr lang="en-US" sz="1250" dirty="0"/>
          </a:p>
        </p:txBody>
      </p:sp>
      <p:sp>
        <p:nvSpPr>
          <p:cNvPr id="7" name="Text 5"/>
          <p:cNvSpPr/>
          <p:nvPr/>
        </p:nvSpPr>
        <p:spPr>
          <a:xfrm>
            <a:off x="651986" y="2943820"/>
            <a:ext cx="6464379" cy="52149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C2C4B5"/>
                </a:solidFill>
                <a:latin typeface="Bitter" pitchFamily="34" charset="0"/>
                <a:ea typeface="Bitter" pitchFamily="34" charset="-122"/>
                <a:cs typeface="Bitter" pitchFamily="34" charset="-120"/>
              </a:rPr>
              <a:t>Penanganan Data Hilang:</a:t>
            </a:r>
            <a:r>
              <a:rPr lang="en-US" sz="1250" dirty="0">
                <a:solidFill>
                  <a:srgbClr val="C2C4B5"/>
                </a:solidFill>
                <a:latin typeface="Bitter" pitchFamily="34" charset="0"/>
                <a:ea typeface="Bitter" pitchFamily="34" charset="-122"/>
                <a:cs typeface="Bitter" pitchFamily="34" charset="-120"/>
              </a:rPr>
              <a:t> Mengisi nilai null di 'Review Rating' dengan median per kategori.</a:t>
            </a:r>
            <a:endParaRPr lang="en-US" sz="1250" dirty="0"/>
          </a:p>
        </p:txBody>
      </p:sp>
      <p:sp>
        <p:nvSpPr>
          <p:cNvPr id="8" name="Text 6"/>
          <p:cNvSpPr/>
          <p:nvPr/>
        </p:nvSpPr>
        <p:spPr>
          <a:xfrm>
            <a:off x="651986" y="3522345"/>
            <a:ext cx="6464379" cy="260747"/>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C2C4B5"/>
                </a:solidFill>
                <a:latin typeface="Bitter" pitchFamily="34" charset="0"/>
                <a:ea typeface="Bitter" pitchFamily="34" charset="-122"/>
                <a:cs typeface="Bitter" pitchFamily="34" charset="-120"/>
              </a:rPr>
              <a:t>Standarisasi Kolom:</a:t>
            </a:r>
            <a:r>
              <a:rPr lang="en-US" sz="1250" dirty="0">
                <a:solidFill>
                  <a:srgbClr val="C2C4B5"/>
                </a:solidFill>
                <a:latin typeface="Bitter" pitchFamily="34" charset="0"/>
                <a:ea typeface="Bitter" pitchFamily="34" charset="-122"/>
                <a:cs typeface="Bitter" pitchFamily="34" charset="-120"/>
              </a:rPr>
              <a:t> Mengubah nama kolom ke snake case.</a:t>
            </a:r>
            <a:endParaRPr lang="en-US" sz="1250" dirty="0"/>
          </a:p>
        </p:txBody>
      </p:sp>
      <p:sp>
        <p:nvSpPr>
          <p:cNvPr id="9" name="Text 7"/>
          <p:cNvSpPr/>
          <p:nvPr/>
        </p:nvSpPr>
        <p:spPr>
          <a:xfrm>
            <a:off x="651986" y="3840123"/>
            <a:ext cx="6464379" cy="52149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C2C4B5"/>
                </a:solidFill>
                <a:latin typeface="Bitter" pitchFamily="34" charset="0"/>
                <a:ea typeface="Bitter" pitchFamily="34" charset="-122"/>
                <a:cs typeface="Bitter" pitchFamily="34" charset="-120"/>
              </a:rPr>
              <a:t>Feature Engineering:</a:t>
            </a:r>
            <a:r>
              <a:rPr lang="en-US" sz="1250" dirty="0">
                <a:solidFill>
                  <a:srgbClr val="C2C4B5"/>
                </a:solidFill>
                <a:latin typeface="Bitter" pitchFamily="34" charset="0"/>
                <a:ea typeface="Bitter" pitchFamily="34" charset="-122"/>
                <a:cs typeface="Bitter" pitchFamily="34" charset="-120"/>
              </a:rPr>
              <a:t> Membuat kolom 'age_group' dan 'purchase_frequency_days'.</a:t>
            </a:r>
            <a:endParaRPr lang="en-US" sz="1250" dirty="0"/>
          </a:p>
        </p:txBody>
      </p:sp>
      <p:sp>
        <p:nvSpPr>
          <p:cNvPr id="10" name="Text 8"/>
          <p:cNvSpPr/>
          <p:nvPr/>
        </p:nvSpPr>
        <p:spPr>
          <a:xfrm>
            <a:off x="651986" y="4418648"/>
            <a:ext cx="6464379" cy="52149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C2C4B5"/>
                </a:solidFill>
                <a:latin typeface="Bitter" pitchFamily="34" charset="0"/>
                <a:ea typeface="Bitter" pitchFamily="34" charset="-122"/>
                <a:cs typeface="Bitter" pitchFamily="34" charset="-120"/>
              </a:rPr>
              <a:t>Pemeriksaan Konsistensi:</a:t>
            </a:r>
            <a:r>
              <a:rPr lang="en-US" sz="1250" dirty="0">
                <a:solidFill>
                  <a:srgbClr val="C2C4B5"/>
                </a:solidFill>
                <a:latin typeface="Bitter" pitchFamily="34" charset="0"/>
                <a:ea typeface="Bitter" pitchFamily="34" charset="-122"/>
                <a:cs typeface="Bitter" pitchFamily="34" charset="-120"/>
              </a:rPr>
              <a:t> Memverifikasi dan menghapus kolom 'promo_code_used'.</a:t>
            </a:r>
            <a:endParaRPr lang="en-US" sz="1250" dirty="0"/>
          </a:p>
        </p:txBody>
      </p:sp>
      <p:sp>
        <p:nvSpPr>
          <p:cNvPr id="11" name="Text 9"/>
          <p:cNvSpPr/>
          <p:nvPr/>
        </p:nvSpPr>
        <p:spPr>
          <a:xfrm>
            <a:off x="651986" y="4997172"/>
            <a:ext cx="6464379" cy="260747"/>
          </a:xfrm>
          <a:prstGeom prst="rect">
            <a:avLst/>
          </a:prstGeom>
          <a:noFill/>
          <a:ln/>
        </p:spPr>
        <p:txBody>
          <a:bodyPr wrap="none" lIns="0" tIns="0" rIns="0" bIns="0" rtlCol="0" anchor="t"/>
          <a:lstStyle/>
          <a:p>
            <a:pPr marL="342900" indent="-342900" algn="l">
              <a:lnSpc>
                <a:spcPts val="2050"/>
              </a:lnSpc>
              <a:buSzPct val="100000"/>
              <a:buChar char="•"/>
            </a:pPr>
            <a:r>
              <a:rPr lang="en-US" sz="1250" b="1" dirty="0">
                <a:solidFill>
                  <a:srgbClr val="C2C4B5"/>
                </a:solidFill>
                <a:latin typeface="Bitter" pitchFamily="34" charset="0"/>
                <a:ea typeface="Bitter" pitchFamily="34" charset="-122"/>
                <a:cs typeface="Bitter" pitchFamily="34" charset="-120"/>
              </a:rPr>
              <a:t>Integrasi Database:</a:t>
            </a:r>
            <a:r>
              <a:rPr lang="en-US" sz="1250" dirty="0">
                <a:solidFill>
                  <a:srgbClr val="C2C4B5"/>
                </a:solidFill>
                <a:latin typeface="Bitter" pitchFamily="34" charset="0"/>
                <a:ea typeface="Bitter" pitchFamily="34" charset="-122"/>
                <a:cs typeface="Bitter" pitchFamily="34" charset="-120"/>
              </a:rPr>
              <a:t> Memuat DataFrame ke PostgreSQL untuk analisis SQL.</a:t>
            </a:r>
            <a:endParaRPr lang="en-US" sz="1250" dirty="0"/>
          </a:p>
        </p:txBody>
      </p:sp>
      <p:pic>
        <p:nvPicPr>
          <p:cNvPr id="12" name="Image 0" descr="preencoded.png"/>
          <p:cNvPicPr>
            <a:picLocks noChangeAspect="1"/>
          </p:cNvPicPr>
          <p:nvPr/>
        </p:nvPicPr>
        <p:blipFill>
          <a:blip r:embed="rId3"/>
          <a:stretch>
            <a:fillRect/>
          </a:stretch>
        </p:blipFill>
        <p:spPr>
          <a:xfrm>
            <a:off x="7521654" y="1911072"/>
            <a:ext cx="6464379" cy="64643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98D104A-ECA8-92FE-0402-47687AA2682B}"/>
              </a:ext>
            </a:extLst>
          </p:cNvPr>
          <p:cNvSpPr/>
          <p:nvPr/>
        </p:nvSpPr>
        <p:spPr>
          <a:xfrm>
            <a:off x="0" y="0"/>
            <a:ext cx="14630400" cy="8229600"/>
          </a:xfrm>
          <a:prstGeom prst="rect">
            <a:avLst/>
          </a:prstGeom>
          <a:solidFill>
            <a:srgbClr val="1C1D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0" y="0"/>
            <a:ext cx="14630400" cy="2282904"/>
          </a:xfrm>
          <a:prstGeom prst="rect">
            <a:avLst/>
          </a:prstGeom>
        </p:spPr>
      </p:pic>
      <p:sp>
        <p:nvSpPr>
          <p:cNvPr id="3" name="Text 0"/>
          <p:cNvSpPr/>
          <p:nvPr/>
        </p:nvSpPr>
        <p:spPr>
          <a:xfrm>
            <a:off x="695682" y="2652474"/>
            <a:ext cx="9940290" cy="543520"/>
          </a:xfrm>
          <a:prstGeom prst="rect">
            <a:avLst/>
          </a:prstGeom>
          <a:noFill/>
          <a:ln/>
        </p:spPr>
        <p:txBody>
          <a:bodyPr wrap="none" lIns="0" tIns="0" rIns="0" bIns="0" rtlCol="0" anchor="t"/>
          <a:lstStyle/>
          <a:p>
            <a:pPr marL="0" indent="0" algn="l">
              <a:lnSpc>
                <a:spcPts val="4250"/>
              </a:lnSpc>
              <a:buNone/>
            </a:pPr>
            <a:r>
              <a:rPr lang="en-US" sz="3400" b="1" dirty="0">
                <a:solidFill>
                  <a:srgbClr val="E1E5CD"/>
                </a:solidFill>
                <a:latin typeface="Outfit Bold" pitchFamily="34" charset="0"/>
                <a:ea typeface="Outfit Bold" pitchFamily="34" charset="-122"/>
                <a:cs typeface="Outfit Bold" pitchFamily="34" charset="-120"/>
              </a:rPr>
              <a:t>Analisis Data Menggunakan SQL: Wawasan Bisnis</a:t>
            </a:r>
            <a:endParaRPr lang="en-US" sz="3400" dirty="0"/>
          </a:p>
        </p:txBody>
      </p:sp>
      <p:sp>
        <p:nvSpPr>
          <p:cNvPr id="4" name="Text 1"/>
          <p:cNvSpPr/>
          <p:nvPr/>
        </p:nvSpPr>
        <p:spPr>
          <a:xfrm>
            <a:off x="695682" y="3456861"/>
            <a:ext cx="13239036" cy="278249"/>
          </a:xfrm>
          <a:prstGeom prst="rect">
            <a:avLst/>
          </a:prstGeom>
          <a:noFill/>
          <a:ln/>
        </p:spPr>
        <p:txBody>
          <a:bodyPr wrap="none" lIns="0" tIns="0" rIns="0" bIns="0" rtlCol="0" anchor="t"/>
          <a:lstStyle/>
          <a:p>
            <a:pPr marL="0" indent="0" algn="l">
              <a:lnSpc>
                <a:spcPts val="2150"/>
              </a:lnSpc>
              <a:buNone/>
            </a:pPr>
            <a:r>
              <a:rPr lang="en-US" sz="1350" dirty="0">
                <a:solidFill>
                  <a:srgbClr val="C2C4B5"/>
                </a:solidFill>
                <a:latin typeface="Bitter" pitchFamily="34" charset="0"/>
                <a:ea typeface="Bitter" pitchFamily="34" charset="-122"/>
                <a:cs typeface="Bitter" pitchFamily="34" charset="-120"/>
              </a:rPr>
              <a:t>Analisis terstruktur di PostgreSQL memberikan wawasan mendalam tentang transaksi bisnis.</a:t>
            </a:r>
            <a:endParaRPr lang="en-US" sz="1350" dirty="0"/>
          </a:p>
        </p:txBody>
      </p:sp>
      <p:sp>
        <p:nvSpPr>
          <p:cNvPr id="5" name="Shape 2"/>
          <p:cNvSpPr/>
          <p:nvPr/>
        </p:nvSpPr>
        <p:spPr>
          <a:xfrm>
            <a:off x="695682" y="4191595"/>
            <a:ext cx="6532602" cy="1564005"/>
          </a:xfrm>
          <a:prstGeom prst="roundRect">
            <a:avLst>
              <a:gd name="adj" fmla="val 7016"/>
            </a:avLst>
          </a:prstGeom>
          <a:solidFill>
            <a:srgbClr val="1C1D1F"/>
          </a:solidFill>
          <a:ln/>
        </p:spPr>
      </p:sp>
      <p:sp>
        <p:nvSpPr>
          <p:cNvPr id="6" name="Shape 3"/>
          <p:cNvSpPr/>
          <p:nvPr/>
        </p:nvSpPr>
        <p:spPr>
          <a:xfrm>
            <a:off x="695682" y="4168735"/>
            <a:ext cx="6532602" cy="91440"/>
          </a:xfrm>
          <a:prstGeom prst="roundRect">
            <a:avLst>
              <a:gd name="adj" fmla="val 28533"/>
            </a:avLst>
          </a:prstGeom>
          <a:solidFill>
            <a:srgbClr val="9FA582"/>
          </a:solidFill>
          <a:ln/>
        </p:spPr>
      </p:sp>
      <p:sp>
        <p:nvSpPr>
          <p:cNvPr id="7" name="Shape 4"/>
          <p:cNvSpPr/>
          <p:nvPr/>
        </p:nvSpPr>
        <p:spPr>
          <a:xfrm>
            <a:off x="3701058" y="3930729"/>
            <a:ext cx="521732" cy="521732"/>
          </a:xfrm>
          <a:prstGeom prst="roundRect">
            <a:avLst>
              <a:gd name="adj" fmla="val 175262"/>
            </a:avLst>
          </a:prstGeom>
          <a:solidFill>
            <a:srgbClr val="9FA582"/>
          </a:solidFill>
          <a:ln/>
        </p:spPr>
      </p:sp>
      <p:sp>
        <p:nvSpPr>
          <p:cNvPr id="8" name="Text 5"/>
          <p:cNvSpPr/>
          <p:nvPr/>
        </p:nvSpPr>
        <p:spPr>
          <a:xfrm>
            <a:off x="3857506" y="4061103"/>
            <a:ext cx="208717" cy="260866"/>
          </a:xfrm>
          <a:prstGeom prst="rect">
            <a:avLst/>
          </a:prstGeom>
          <a:noFill/>
          <a:ln/>
        </p:spPr>
        <p:txBody>
          <a:bodyPr wrap="none" lIns="0" tIns="0" rIns="0" bIns="0" rtlCol="0" anchor="t"/>
          <a:lstStyle/>
          <a:p>
            <a:pPr marL="0" indent="0" algn="l">
              <a:lnSpc>
                <a:spcPts val="2600"/>
              </a:lnSpc>
              <a:buNone/>
            </a:pPr>
            <a:r>
              <a:rPr lang="en-US" sz="1600" b="1" dirty="0">
                <a:solidFill>
                  <a:srgbClr val="000000"/>
                </a:solidFill>
                <a:latin typeface="Outfit Bold" pitchFamily="34" charset="0"/>
                <a:ea typeface="Outfit Bold" pitchFamily="34" charset="-122"/>
                <a:cs typeface="Outfit Bold" pitchFamily="34" charset="-120"/>
              </a:rPr>
              <a:t>1</a:t>
            </a:r>
            <a:endParaRPr lang="en-US" sz="1600" dirty="0"/>
          </a:p>
        </p:txBody>
      </p:sp>
      <p:sp>
        <p:nvSpPr>
          <p:cNvPr id="9" name="Text 6"/>
          <p:cNvSpPr/>
          <p:nvPr/>
        </p:nvSpPr>
        <p:spPr>
          <a:xfrm>
            <a:off x="892373" y="4626412"/>
            <a:ext cx="3979307" cy="271701"/>
          </a:xfrm>
          <a:prstGeom prst="rect">
            <a:avLst/>
          </a:prstGeom>
          <a:noFill/>
          <a:ln/>
        </p:spPr>
        <p:txBody>
          <a:bodyPr wrap="none" lIns="0" tIns="0" rIns="0" bIns="0" rtlCol="0" anchor="t"/>
          <a:lstStyle/>
          <a:p>
            <a:pPr marL="0" indent="0" algn="l">
              <a:lnSpc>
                <a:spcPts val="2100"/>
              </a:lnSpc>
              <a:buNone/>
            </a:pPr>
            <a:r>
              <a:rPr lang="en-US" sz="1700" b="1" dirty="0">
                <a:solidFill>
                  <a:srgbClr val="C2C4B5"/>
                </a:solidFill>
                <a:latin typeface="Outfit Bold" pitchFamily="34" charset="0"/>
                <a:ea typeface="Outfit Bold" pitchFamily="34" charset="-122"/>
                <a:cs typeface="Outfit Bold" pitchFamily="34" charset="-120"/>
              </a:rPr>
              <a:t>Pendapatan Berdasarkan Jenis Kelamin</a:t>
            </a:r>
            <a:endParaRPr lang="en-US" sz="1700" dirty="0"/>
          </a:p>
        </p:txBody>
      </p:sp>
      <p:sp>
        <p:nvSpPr>
          <p:cNvPr id="10" name="Text 7"/>
          <p:cNvSpPr/>
          <p:nvPr/>
        </p:nvSpPr>
        <p:spPr>
          <a:xfrm>
            <a:off x="892373" y="5002411"/>
            <a:ext cx="6139220" cy="278249"/>
          </a:xfrm>
          <a:prstGeom prst="rect">
            <a:avLst/>
          </a:prstGeom>
          <a:noFill/>
          <a:ln/>
        </p:spPr>
        <p:txBody>
          <a:bodyPr wrap="none" lIns="0" tIns="0" rIns="0" bIns="0" rtlCol="0" anchor="t"/>
          <a:lstStyle/>
          <a:p>
            <a:pPr marL="0" indent="0" algn="l">
              <a:lnSpc>
                <a:spcPts val="2150"/>
              </a:lnSpc>
              <a:buNone/>
            </a:pPr>
            <a:r>
              <a:rPr lang="en-US" sz="1350" dirty="0">
                <a:solidFill>
                  <a:srgbClr val="C2C4B5"/>
                </a:solidFill>
                <a:latin typeface="Bitter" pitchFamily="34" charset="0"/>
                <a:ea typeface="Bitter" pitchFamily="34" charset="-122"/>
                <a:cs typeface="Bitter" pitchFamily="34" charset="-120"/>
              </a:rPr>
              <a:t>Membandingkan total pendapatan dari pelanggan pria vs. wanita.</a:t>
            </a:r>
            <a:endParaRPr lang="en-US" sz="1350" dirty="0"/>
          </a:p>
        </p:txBody>
      </p:sp>
      <p:sp>
        <p:nvSpPr>
          <p:cNvPr id="11" name="Shape 8"/>
          <p:cNvSpPr/>
          <p:nvPr/>
        </p:nvSpPr>
        <p:spPr>
          <a:xfrm>
            <a:off x="7402116" y="4191595"/>
            <a:ext cx="6532602" cy="1564005"/>
          </a:xfrm>
          <a:prstGeom prst="roundRect">
            <a:avLst>
              <a:gd name="adj" fmla="val 7016"/>
            </a:avLst>
          </a:prstGeom>
          <a:solidFill>
            <a:srgbClr val="1C1D1F"/>
          </a:solidFill>
          <a:ln/>
        </p:spPr>
      </p:sp>
      <p:sp>
        <p:nvSpPr>
          <p:cNvPr id="12" name="Shape 9"/>
          <p:cNvSpPr/>
          <p:nvPr/>
        </p:nvSpPr>
        <p:spPr>
          <a:xfrm>
            <a:off x="7402116" y="4168735"/>
            <a:ext cx="6532602" cy="91440"/>
          </a:xfrm>
          <a:prstGeom prst="roundRect">
            <a:avLst>
              <a:gd name="adj" fmla="val 28533"/>
            </a:avLst>
          </a:prstGeom>
          <a:solidFill>
            <a:srgbClr val="9FA582"/>
          </a:solidFill>
          <a:ln/>
        </p:spPr>
      </p:sp>
      <p:sp>
        <p:nvSpPr>
          <p:cNvPr id="13" name="Shape 10"/>
          <p:cNvSpPr/>
          <p:nvPr/>
        </p:nvSpPr>
        <p:spPr>
          <a:xfrm>
            <a:off x="10407491" y="3930729"/>
            <a:ext cx="521732" cy="521732"/>
          </a:xfrm>
          <a:prstGeom prst="roundRect">
            <a:avLst>
              <a:gd name="adj" fmla="val 175262"/>
            </a:avLst>
          </a:prstGeom>
          <a:solidFill>
            <a:srgbClr val="9FA582"/>
          </a:solidFill>
          <a:ln/>
        </p:spPr>
      </p:sp>
      <p:sp>
        <p:nvSpPr>
          <p:cNvPr id="14" name="Text 11"/>
          <p:cNvSpPr/>
          <p:nvPr/>
        </p:nvSpPr>
        <p:spPr>
          <a:xfrm>
            <a:off x="10563939" y="4061103"/>
            <a:ext cx="208717" cy="260866"/>
          </a:xfrm>
          <a:prstGeom prst="rect">
            <a:avLst/>
          </a:prstGeom>
          <a:noFill/>
          <a:ln/>
        </p:spPr>
        <p:txBody>
          <a:bodyPr wrap="none" lIns="0" tIns="0" rIns="0" bIns="0" rtlCol="0" anchor="t"/>
          <a:lstStyle/>
          <a:p>
            <a:pPr marL="0" indent="0" algn="l">
              <a:lnSpc>
                <a:spcPts val="2600"/>
              </a:lnSpc>
              <a:buNone/>
            </a:pPr>
            <a:r>
              <a:rPr lang="en-US" sz="1600" b="1" dirty="0">
                <a:solidFill>
                  <a:srgbClr val="000000"/>
                </a:solidFill>
                <a:latin typeface="Outfit Bold" pitchFamily="34" charset="0"/>
                <a:ea typeface="Outfit Bold" pitchFamily="34" charset="-122"/>
                <a:cs typeface="Outfit Bold" pitchFamily="34" charset="-120"/>
              </a:rPr>
              <a:t>2</a:t>
            </a:r>
            <a:endParaRPr lang="en-US" sz="1600" dirty="0"/>
          </a:p>
        </p:txBody>
      </p:sp>
      <p:sp>
        <p:nvSpPr>
          <p:cNvPr id="15" name="Text 12"/>
          <p:cNvSpPr/>
          <p:nvPr/>
        </p:nvSpPr>
        <p:spPr>
          <a:xfrm>
            <a:off x="7598807" y="4626412"/>
            <a:ext cx="3265289" cy="271701"/>
          </a:xfrm>
          <a:prstGeom prst="rect">
            <a:avLst/>
          </a:prstGeom>
          <a:noFill/>
          <a:ln/>
        </p:spPr>
        <p:txBody>
          <a:bodyPr wrap="none" lIns="0" tIns="0" rIns="0" bIns="0" rtlCol="0" anchor="t"/>
          <a:lstStyle/>
          <a:p>
            <a:pPr marL="0" indent="0" algn="l">
              <a:lnSpc>
                <a:spcPts val="2100"/>
              </a:lnSpc>
              <a:buNone/>
            </a:pPr>
            <a:r>
              <a:rPr lang="en-US" sz="1700" b="1" dirty="0">
                <a:solidFill>
                  <a:srgbClr val="C2C4B5"/>
                </a:solidFill>
                <a:latin typeface="Outfit Bold" pitchFamily="34" charset="0"/>
                <a:ea typeface="Outfit Bold" pitchFamily="34" charset="-122"/>
                <a:cs typeface="Outfit Bold" pitchFamily="34" charset="-120"/>
              </a:rPr>
              <a:t>Pengguna Diskon High-Spending</a:t>
            </a:r>
            <a:endParaRPr lang="en-US" sz="1700" dirty="0"/>
          </a:p>
        </p:txBody>
      </p:sp>
      <p:sp>
        <p:nvSpPr>
          <p:cNvPr id="16" name="Text 13"/>
          <p:cNvSpPr/>
          <p:nvPr/>
        </p:nvSpPr>
        <p:spPr>
          <a:xfrm>
            <a:off x="7598807" y="5002411"/>
            <a:ext cx="6139220" cy="556498"/>
          </a:xfrm>
          <a:prstGeom prst="rect">
            <a:avLst/>
          </a:prstGeom>
          <a:noFill/>
          <a:ln/>
        </p:spPr>
        <p:txBody>
          <a:bodyPr wrap="square" lIns="0" tIns="0" rIns="0" bIns="0" rtlCol="0" anchor="t"/>
          <a:lstStyle/>
          <a:p>
            <a:pPr marL="0" indent="0" algn="l">
              <a:lnSpc>
                <a:spcPts val="2150"/>
              </a:lnSpc>
              <a:buNone/>
            </a:pPr>
            <a:r>
              <a:rPr lang="en-US" sz="1350" dirty="0">
                <a:solidFill>
                  <a:srgbClr val="C2C4B5"/>
                </a:solidFill>
                <a:latin typeface="Bitter" pitchFamily="34" charset="0"/>
                <a:ea typeface="Bitter" pitchFamily="34" charset="-122"/>
                <a:cs typeface="Bitter" pitchFamily="34" charset="-120"/>
              </a:rPr>
              <a:t>Mengidentifikasi pelanggan yang menggunakan diskon tetapi tetap menghabiskan lebih dari rata-rata.</a:t>
            </a:r>
            <a:endParaRPr lang="en-US" sz="1350" dirty="0"/>
          </a:p>
        </p:txBody>
      </p:sp>
      <p:sp>
        <p:nvSpPr>
          <p:cNvPr id="17" name="Shape 14"/>
          <p:cNvSpPr/>
          <p:nvPr/>
        </p:nvSpPr>
        <p:spPr>
          <a:xfrm>
            <a:off x="695682" y="6190298"/>
            <a:ext cx="6532602" cy="1564005"/>
          </a:xfrm>
          <a:prstGeom prst="roundRect">
            <a:avLst>
              <a:gd name="adj" fmla="val 7016"/>
            </a:avLst>
          </a:prstGeom>
          <a:solidFill>
            <a:srgbClr val="1C1D1F"/>
          </a:solidFill>
          <a:ln/>
        </p:spPr>
      </p:sp>
      <p:sp>
        <p:nvSpPr>
          <p:cNvPr id="18" name="Shape 15"/>
          <p:cNvSpPr/>
          <p:nvPr/>
        </p:nvSpPr>
        <p:spPr>
          <a:xfrm>
            <a:off x="695682" y="6167438"/>
            <a:ext cx="6532602" cy="91440"/>
          </a:xfrm>
          <a:prstGeom prst="roundRect">
            <a:avLst>
              <a:gd name="adj" fmla="val 28533"/>
            </a:avLst>
          </a:prstGeom>
          <a:solidFill>
            <a:srgbClr val="9FA582"/>
          </a:solidFill>
          <a:ln/>
        </p:spPr>
      </p:sp>
      <p:sp>
        <p:nvSpPr>
          <p:cNvPr id="19" name="Shape 16"/>
          <p:cNvSpPr/>
          <p:nvPr/>
        </p:nvSpPr>
        <p:spPr>
          <a:xfrm>
            <a:off x="3701058" y="5929432"/>
            <a:ext cx="521732" cy="521732"/>
          </a:xfrm>
          <a:prstGeom prst="roundRect">
            <a:avLst>
              <a:gd name="adj" fmla="val 175262"/>
            </a:avLst>
          </a:prstGeom>
          <a:solidFill>
            <a:srgbClr val="9FA582"/>
          </a:solidFill>
          <a:ln/>
        </p:spPr>
      </p:sp>
      <p:sp>
        <p:nvSpPr>
          <p:cNvPr id="20" name="Text 17"/>
          <p:cNvSpPr/>
          <p:nvPr/>
        </p:nvSpPr>
        <p:spPr>
          <a:xfrm>
            <a:off x="3857506" y="6059805"/>
            <a:ext cx="208717" cy="260866"/>
          </a:xfrm>
          <a:prstGeom prst="rect">
            <a:avLst/>
          </a:prstGeom>
          <a:noFill/>
          <a:ln/>
        </p:spPr>
        <p:txBody>
          <a:bodyPr wrap="none" lIns="0" tIns="0" rIns="0" bIns="0" rtlCol="0" anchor="t"/>
          <a:lstStyle/>
          <a:p>
            <a:pPr marL="0" indent="0" algn="l">
              <a:lnSpc>
                <a:spcPts val="2600"/>
              </a:lnSpc>
              <a:buNone/>
            </a:pPr>
            <a:r>
              <a:rPr lang="en-US" sz="1600" b="1" dirty="0">
                <a:solidFill>
                  <a:srgbClr val="000000"/>
                </a:solidFill>
                <a:latin typeface="Outfit Bold" pitchFamily="34" charset="0"/>
                <a:ea typeface="Outfit Bold" pitchFamily="34" charset="-122"/>
                <a:cs typeface="Outfit Bold" pitchFamily="34" charset="-120"/>
              </a:rPr>
              <a:t>3</a:t>
            </a:r>
            <a:endParaRPr lang="en-US" sz="1600" dirty="0"/>
          </a:p>
        </p:txBody>
      </p:sp>
      <p:sp>
        <p:nvSpPr>
          <p:cNvPr id="21" name="Text 18"/>
          <p:cNvSpPr/>
          <p:nvPr/>
        </p:nvSpPr>
        <p:spPr>
          <a:xfrm>
            <a:off x="892373" y="6625114"/>
            <a:ext cx="3720465" cy="271701"/>
          </a:xfrm>
          <a:prstGeom prst="rect">
            <a:avLst/>
          </a:prstGeom>
          <a:noFill/>
          <a:ln/>
        </p:spPr>
        <p:txBody>
          <a:bodyPr wrap="none" lIns="0" tIns="0" rIns="0" bIns="0" rtlCol="0" anchor="t"/>
          <a:lstStyle/>
          <a:p>
            <a:pPr marL="0" indent="0" algn="l">
              <a:lnSpc>
                <a:spcPts val="2100"/>
              </a:lnSpc>
              <a:buNone/>
            </a:pPr>
            <a:r>
              <a:rPr lang="en-US" sz="1700" b="1" dirty="0">
                <a:solidFill>
                  <a:srgbClr val="C2C4B5"/>
                </a:solidFill>
                <a:latin typeface="Outfit Bold" pitchFamily="34" charset="0"/>
                <a:ea typeface="Outfit Bold" pitchFamily="34" charset="-122"/>
                <a:cs typeface="Outfit Bold" pitchFamily="34" charset="-120"/>
              </a:rPr>
              <a:t>5 Produk Teratas Berdasarkan Rating</a:t>
            </a:r>
            <a:endParaRPr lang="en-US" sz="1700" dirty="0"/>
          </a:p>
        </p:txBody>
      </p:sp>
      <p:sp>
        <p:nvSpPr>
          <p:cNvPr id="22" name="Text 19"/>
          <p:cNvSpPr/>
          <p:nvPr/>
        </p:nvSpPr>
        <p:spPr>
          <a:xfrm>
            <a:off x="892373" y="7001113"/>
            <a:ext cx="6139220" cy="278249"/>
          </a:xfrm>
          <a:prstGeom prst="rect">
            <a:avLst/>
          </a:prstGeom>
          <a:noFill/>
          <a:ln/>
        </p:spPr>
        <p:txBody>
          <a:bodyPr wrap="none" lIns="0" tIns="0" rIns="0" bIns="0" rtlCol="0" anchor="t"/>
          <a:lstStyle/>
          <a:p>
            <a:pPr marL="0" indent="0" algn="l">
              <a:lnSpc>
                <a:spcPts val="2150"/>
              </a:lnSpc>
              <a:buNone/>
            </a:pPr>
            <a:r>
              <a:rPr lang="en-US" sz="1350" dirty="0">
                <a:solidFill>
                  <a:srgbClr val="C2C4B5"/>
                </a:solidFill>
                <a:latin typeface="Bitter" pitchFamily="34" charset="0"/>
                <a:ea typeface="Bitter" pitchFamily="34" charset="-122"/>
                <a:cs typeface="Bitter" pitchFamily="34" charset="-120"/>
              </a:rPr>
              <a:t>Menemukan produk dengan peringkat ulasan rata-rata tertinggi.</a:t>
            </a:r>
            <a:endParaRPr lang="en-US" sz="1350" dirty="0"/>
          </a:p>
        </p:txBody>
      </p:sp>
      <p:sp>
        <p:nvSpPr>
          <p:cNvPr id="23" name="Shape 20"/>
          <p:cNvSpPr/>
          <p:nvPr/>
        </p:nvSpPr>
        <p:spPr>
          <a:xfrm>
            <a:off x="7402116" y="6190298"/>
            <a:ext cx="6532602" cy="1564005"/>
          </a:xfrm>
          <a:prstGeom prst="roundRect">
            <a:avLst>
              <a:gd name="adj" fmla="val 7016"/>
            </a:avLst>
          </a:prstGeom>
          <a:solidFill>
            <a:srgbClr val="1C1D1F"/>
          </a:solidFill>
          <a:ln/>
        </p:spPr>
      </p:sp>
      <p:sp>
        <p:nvSpPr>
          <p:cNvPr id="24" name="Shape 21"/>
          <p:cNvSpPr/>
          <p:nvPr/>
        </p:nvSpPr>
        <p:spPr>
          <a:xfrm>
            <a:off x="7402116" y="6167438"/>
            <a:ext cx="6532602" cy="91440"/>
          </a:xfrm>
          <a:prstGeom prst="roundRect">
            <a:avLst>
              <a:gd name="adj" fmla="val 28533"/>
            </a:avLst>
          </a:prstGeom>
          <a:solidFill>
            <a:srgbClr val="9FA582"/>
          </a:solidFill>
          <a:ln/>
        </p:spPr>
      </p:sp>
      <p:sp>
        <p:nvSpPr>
          <p:cNvPr id="25" name="Shape 22"/>
          <p:cNvSpPr/>
          <p:nvPr/>
        </p:nvSpPr>
        <p:spPr>
          <a:xfrm>
            <a:off x="10407491" y="5929432"/>
            <a:ext cx="521732" cy="521732"/>
          </a:xfrm>
          <a:prstGeom prst="roundRect">
            <a:avLst>
              <a:gd name="adj" fmla="val 175262"/>
            </a:avLst>
          </a:prstGeom>
          <a:solidFill>
            <a:srgbClr val="9FA582"/>
          </a:solidFill>
          <a:ln/>
        </p:spPr>
      </p:sp>
      <p:sp>
        <p:nvSpPr>
          <p:cNvPr id="26" name="Text 23"/>
          <p:cNvSpPr/>
          <p:nvPr/>
        </p:nvSpPr>
        <p:spPr>
          <a:xfrm>
            <a:off x="10563939" y="6059805"/>
            <a:ext cx="208717" cy="260866"/>
          </a:xfrm>
          <a:prstGeom prst="rect">
            <a:avLst/>
          </a:prstGeom>
          <a:noFill/>
          <a:ln/>
        </p:spPr>
        <p:txBody>
          <a:bodyPr wrap="none" lIns="0" tIns="0" rIns="0" bIns="0" rtlCol="0" anchor="t"/>
          <a:lstStyle/>
          <a:p>
            <a:pPr marL="0" indent="0" algn="l">
              <a:lnSpc>
                <a:spcPts val="2600"/>
              </a:lnSpc>
              <a:buNone/>
            </a:pPr>
            <a:r>
              <a:rPr lang="en-US" sz="1600" b="1" dirty="0">
                <a:solidFill>
                  <a:srgbClr val="000000"/>
                </a:solidFill>
                <a:latin typeface="Outfit Bold" pitchFamily="34" charset="0"/>
                <a:ea typeface="Outfit Bold" pitchFamily="34" charset="-122"/>
                <a:cs typeface="Outfit Bold" pitchFamily="34" charset="-120"/>
              </a:rPr>
              <a:t>4</a:t>
            </a:r>
            <a:endParaRPr lang="en-US" sz="1600" dirty="0"/>
          </a:p>
        </p:txBody>
      </p:sp>
      <p:sp>
        <p:nvSpPr>
          <p:cNvPr id="27" name="Text 24"/>
          <p:cNvSpPr/>
          <p:nvPr/>
        </p:nvSpPr>
        <p:spPr>
          <a:xfrm>
            <a:off x="7598807" y="6625114"/>
            <a:ext cx="3158609" cy="271701"/>
          </a:xfrm>
          <a:prstGeom prst="rect">
            <a:avLst/>
          </a:prstGeom>
          <a:noFill/>
          <a:ln/>
        </p:spPr>
        <p:txBody>
          <a:bodyPr wrap="none" lIns="0" tIns="0" rIns="0" bIns="0" rtlCol="0" anchor="t"/>
          <a:lstStyle/>
          <a:p>
            <a:pPr marL="0" indent="0" algn="l">
              <a:lnSpc>
                <a:spcPts val="2100"/>
              </a:lnSpc>
              <a:buNone/>
            </a:pPr>
            <a:r>
              <a:rPr lang="en-US" sz="1700" b="1" dirty="0">
                <a:solidFill>
                  <a:srgbClr val="C2C4B5"/>
                </a:solidFill>
                <a:latin typeface="Outfit Bold" pitchFamily="34" charset="0"/>
                <a:ea typeface="Outfit Bold" pitchFamily="34" charset="-122"/>
                <a:cs typeface="Outfit Bold" pitchFamily="34" charset="-120"/>
              </a:rPr>
              <a:t>Perbandingan Jenis Pengiriman</a:t>
            </a:r>
            <a:endParaRPr lang="en-US" sz="1700" dirty="0"/>
          </a:p>
        </p:txBody>
      </p:sp>
      <p:sp>
        <p:nvSpPr>
          <p:cNvPr id="28" name="Text 25"/>
          <p:cNvSpPr/>
          <p:nvPr/>
        </p:nvSpPr>
        <p:spPr>
          <a:xfrm>
            <a:off x="7598807" y="7001113"/>
            <a:ext cx="6139220" cy="556498"/>
          </a:xfrm>
          <a:prstGeom prst="rect">
            <a:avLst/>
          </a:prstGeom>
          <a:noFill/>
          <a:ln/>
        </p:spPr>
        <p:txBody>
          <a:bodyPr wrap="square" lIns="0" tIns="0" rIns="0" bIns="0" rtlCol="0" anchor="t"/>
          <a:lstStyle/>
          <a:p>
            <a:pPr marL="0" indent="0" algn="l">
              <a:lnSpc>
                <a:spcPts val="2150"/>
              </a:lnSpc>
              <a:buNone/>
            </a:pPr>
            <a:r>
              <a:rPr lang="en-US" sz="1350" dirty="0">
                <a:solidFill>
                  <a:srgbClr val="C2C4B5"/>
                </a:solidFill>
                <a:latin typeface="Bitter" pitchFamily="34" charset="0"/>
                <a:ea typeface="Bitter" pitchFamily="34" charset="-122"/>
                <a:cs typeface="Bitter" pitchFamily="34" charset="-120"/>
              </a:rPr>
              <a:t>Membandingkan rata-rata jumlah pembelian antara pengiriman Standar dan Ekspres.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AE5AD10-452E-4282-98EC-0332F24E9C84}"/>
              </a:ext>
            </a:extLst>
          </p:cNvPr>
          <p:cNvSpPr/>
          <p:nvPr/>
        </p:nvSpPr>
        <p:spPr>
          <a:xfrm>
            <a:off x="0" y="0"/>
            <a:ext cx="14630400" cy="8229600"/>
          </a:xfrm>
          <a:prstGeom prst="rect">
            <a:avLst/>
          </a:prstGeom>
          <a:solidFill>
            <a:srgbClr val="1C1D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0" y="0"/>
            <a:ext cx="14630400" cy="2282904"/>
          </a:xfrm>
          <a:prstGeom prst="rect">
            <a:avLst/>
          </a:prstGeom>
        </p:spPr>
      </p:pic>
      <p:sp>
        <p:nvSpPr>
          <p:cNvPr id="3" name="Text 0"/>
          <p:cNvSpPr/>
          <p:nvPr/>
        </p:nvSpPr>
        <p:spPr>
          <a:xfrm>
            <a:off x="695682" y="2652474"/>
            <a:ext cx="4766072" cy="543520"/>
          </a:xfrm>
          <a:prstGeom prst="rect">
            <a:avLst/>
          </a:prstGeom>
          <a:noFill/>
          <a:ln/>
        </p:spPr>
        <p:txBody>
          <a:bodyPr wrap="none" lIns="0" tIns="0" rIns="0" bIns="0" rtlCol="0" anchor="t"/>
          <a:lstStyle/>
          <a:p>
            <a:pPr marL="0" indent="0" algn="l">
              <a:lnSpc>
                <a:spcPts val="4250"/>
              </a:lnSpc>
              <a:buNone/>
            </a:pPr>
            <a:r>
              <a:rPr lang="en-US" sz="3400" b="1" dirty="0">
                <a:solidFill>
                  <a:srgbClr val="E1E5CD"/>
                </a:solidFill>
                <a:latin typeface="Outfit Bold" pitchFamily="34" charset="0"/>
                <a:ea typeface="Outfit Bold" pitchFamily="34" charset="-122"/>
                <a:cs typeface="Outfit Bold" pitchFamily="34" charset="-120"/>
              </a:rPr>
              <a:t>Wawasan SQL Lanjutan</a:t>
            </a:r>
            <a:endParaRPr lang="en-US" sz="3400" dirty="0"/>
          </a:p>
        </p:txBody>
      </p:sp>
      <p:sp>
        <p:nvSpPr>
          <p:cNvPr id="4" name="Text 1"/>
          <p:cNvSpPr/>
          <p:nvPr/>
        </p:nvSpPr>
        <p:spPr>
          <a:xfrm>
            <a:off x="695682" y="3456861"/>
            <a:ext cx="13239036" cy="278249"/>
          </a:xfrm>
          <a:prstGeom prst="rect">
            <a:avLst/>
          </a:prstGeom>
          <a:noFill/>
          <a:ln/>
        </p:spPr>
        <p:txBody>
          <a:bodyPr wrap="none" lIns="0" tIns="0" rIns="0" bIns="0" rtlCol="0" anchor="t"/>
          <a:lstStyle/>
          <a:p>
            <a:pPr marL="0" indent="0" algn="l">
              <a:lnSpc>
                <a:spcPts val="2150"/>
              </a:lnSpc>
              <a:buNone/>
            </a:pPr>
            <a:r>
              <a:rPr lang="en-US" sz="1350" dirty="0">
                <a:solidFill>
                  <a:srgbClr val="C2C4B5"/>
                </a:solidFill>
                <a:latin typeface="Bitter" pitchFamily="34" charset="0"/>
                <a:ea typeface="Bitter" pitchFamily="34" charset="-122"/>
                <a:cs typeface="Bitter" pitchFamily="34" charset="-120"/>
              </a:rPr>
              <a:t>Melanjutkan analisis SQL untuk mengungkap lebih banyak pola perilaku pelanggan.</a:t>
            </a:r>
            <a:endParaRPr lang="en-US" sz="1350" dirty="0"/>
          </a:p>
        </p:txBody>
      </p:sp>
      <p:sp>
        <p:nvSpPr>
          <p:cNvPr id="5" name="Shape 2"/>
          <p:cNvSpPr/>
          <p:nvPr/>
        </p:nvSpPr>
        <p:spPr>
          <a:xfrm>
            <a:off x="695682" y="4191595"/>
            <a:ext cx="6532602" cy="1564005"/>
          </a:xfrm>
          <a:prstGeom prst="roundRect">
            <a:avLst>
              <a:gd name="adj" fmla="val 7016"/>
            </a:avLst>
          </a:prstGeom>
          <a:solidFill>
            <a:srgbClr val="1C1D1F"/>
          </a:solidFill>
          <a:ln/>
        </p:spPr>
      </p:sp>
      <p:sp>
        <p:nvSpPr>
          <p:cNvPr id="6" name="Shape 3"/>
          <p:cNvSpPr/>
          <p:nvPr/>
        </p:nvSpPr>
        <p:spPr>
          <a:xfrm>
            <a:off x="695682" y="4168735"/>
            <a:ext cx="6532602" cy="91440"/>
          </a:xfrm>
          <a:prstGeom prst="roundRect">
            <a:avLst>
              <a:gd name="adj" fmla="val 28533"/>
            </a:avLst>
          </a:prstGeom>
          <a:solidFill>
            <a:srgbClr val="9FA582"/>
          </a:solidFill>
          <a:ln/>
        </p:spPr>
      </p:sp>
      <p:sp>
        <p:nvSpPr>
          <p:cNvPr id="7" name="Shape 4"/>
          <p:cNvSpPr/>
          <p:nvPr/>
        </p:nvSpPr>
        <p:spPr>
          <a:xfrm>
            <a:off x="3701058" y="3930729"/>
            <a:ext cx="521732" cy="521732"/>
          </a:xfrm>
          <a:prstGeom prst="roundRect">
            <a:avLst>
              <a:gd name="adj" fmla="val 175262"/>
            </a:avLst>
          </a:prstGeom>
          <a:solidFill>
            <a:srgbClr val="9FA582"/>
          </a:solidFill>
          <a:ln/>
        </p:spPr>
      </p:sp>
      <p:sp>
        <p:nvSpPr>
          <p:cNvPr id="8" name="Text 5"/>
          <p:cNvSpPr/>
          <p:nvPr/>
        </p:nvSpPr>
        <p:spPr>
          <a:xfrm>
            <a:off x="3857506" y="4061103"/>
            <a:ext cx="208717" cy="260866"/>
          </a:xfrm>
          <a:prstGeom prst="rect">
            <a:avLst/>
          </a:prstGeom>
          <a:noFill/>
          <a:ln/>
        </p:spPr>
        <p:txBody>
          <a:bodyPr wrap="none" lIns="0" tIns="0" rIns="0" bIns="0" rtlCol="0" anchor="t"/>
          <a:lstStyle/>
          <a:p>
            <a:pPr marL="0" indent="0" algn="l">
              <a:lnSpc>
                <a:spcPts val="2600"/>
              </a:lnSpc>
              <a:buNone/>
            </a:pPr>
            <a:r>
              <a:rPr lang="en-US" sz="1600" b="1" dirty="0">
                <a:solidFill>
                  <a:srgbClr val="000000"/>
                </a:solidFill>
                <a:latin typeface="Outfit Bold" pitchFamily="34" charset="0"/>
                <a:ea typeface="Outfit Bold" pitchFamily="34" charset="-122"/>
                <a:cs typeface="Outfit Bold" pitchFamily="34" charset="-120"/>
              </a:rPr>
              <a:t>1</a:t>
            </a:r>
            <a:endParaRPr lang="en-US" sz="1600" dirty="0"/>
          </a:p>
        </p:txBody>
      </p:sp>
      <p:sp>
        <p:nvSpPr>
          <p:cNvPr id="9" name="Text 6"/>
          <p:cNvSpPr/>
          <p:nvPr/>
        </p:nvSpPr>
        <p:spPr>
          <a:xfrm>
            <a:off x="892373" y="4626412"/>
            <a:ext cx="4825603" cy="271701"/>
          </a:xfrm>
          <a:prstGeom prst="rect">
            <a:avLst/>
          </a:prstGeom>
          <a:noFill/>
          <a:ln/>
        </p:spPr>
        <p:txBody>
          <a:bodyPr wrap="none" lIns="0" tIns="0" rIns="0" bIns="0" rtlCol="0" anchor="t"/>
          <a:lstStyle/>
          <a:p>
            <a:pPr marL="0" indent="0" algn="l">
              <a:lnSpc>
                <a:spcPts val="2100"/>
              </a:lnSpc>
              <a:buNone/>
            </a:pPr>
            <a:r>
              <a:rPr lang="en-US" sz="1700" b="1" dirty="0">
                <a:solidFill>
                  <a:srgbClr val="C2C4B5"/>
                </a:solidFill>
                <a:latin typeface="Outfit Bold" pitchFamily="34" charset="0"/>
                <a:ea typeface="Outfit Bold" pitchFamily="34" charset="-122"/>
                <a:cs typeface="Outfit Bold" pitchFamily="34" charset="-120"/>
              </a:rPr>
              <a:t>Pelanggan Berlangganan vs. Non-Berlangganan</a:t>
            </a:r>
            <a:endParaRPr lang="en-US" sz="1700" dirty="0"/>
          </a:p>
        </p:txBody>
      </p:sp>
      <p:sp>
        <p:nvSpPr>
          <p:cNvPr id="10" name="Text 7"/>
          <p:cNvSpPr/>
          <p:nvPr/>
        </p:nvSpPr>
        <p:spPr>
          <a:xfrm>
            <a:off x="892373" y="5002411"/>
            <a:ext cx="6139220" cy="556498"/>
          </a:xfrm>
          <a:prstGeom prst="rect">
            <a:avLst/>
          </a:prstGeom>
          <a:noFill/>
          <a:ln/>
        </p:spPr>
        <p:txBody>
          <a:bodyPr wrap="square" lIns="0" tIns="0" rIns="0" bIns="0" rtlCol="0" anchor="t"/>
          <a:lstStyle/>
          <a:p>
            <a:pPr marL="0" indent="0" algn="l">
              <a:lnSpc>
                <a:spcPts val="2150"/>
              </a:lnSpc>
              <a:buNone/>
            </a:pPr>
            <a:r>
              <a:rPr lang="en-US" sz="1350" dirty="0">
                <a:solidFill>
                  <a:srgbClr val="C2C4B5"/>
                </a:solidFill>
                <a:latin typeface="Bitter" pitchFamily="34" charset="0"/>
                <a:ea typeface="Bitter" pitchFamily="34" charset="-122"/>
                <a:cs typeface="Bitter" pitchFamily="34" charset="-120"/>
              </a:rPr>
              <a:t>Membandingkan rata-rata pengeluaran dan total pendapatan berdasarkan status langganan.</a:t>
            </a:r>
            <a:endParaRPr lang="en-US" sz="1350" dirty="0"/>
          </a:p>
        </p:txBody>
      </p:sp>
      <p:sp>
        <p:nvSpPr>
          <p:cNvPr id="11" name="Shape 8"/>
          <p:cNvSpPr/>
          <p:nvPr/>
        </p:nvSpPr>
        <p:spPr>
          <a:xfrm>
            <a:off x="7402116" y="4191595"/>
            <a:ext cx="6532602" cy="1564005"/>
          </a:xfrm>
          <a:prstGeom prst="roundRect">
            <a:avLst>
              <a:gd name="adj" fmla="val 7016"/>
            </a:avLst>
          </a:prstGeom>
          <a:solidFill>
            <a:srgbClr val="1C1D1F"/>
          </a:solidFill>
          <a:ln/>
        </p:spPr>
      </p:sp>
      <p:sp>
        <p:nvSpPr>
          <p:cNvPr id="12" name="Shape 9"/>
          <p:cNvSpPr/>
          <p:nvPr/>
        </p:nvSpPr>
        <p:spPr>
          <a:xfrm>
            <a:off x="7402116" y="4168735"/>
            <a:ext cx="6532602" cy="91440"/>
          </a:xfrm>
          <a:prstGeom prst="roundRect">
            <a:avLst>
              <a:gd name="adj" fmla="val 28533"/>
            </a:avLst>
          </a:prstGeom>
          <a:solidFill>
            <a:srgbClr val="9FA582"/>
          </a:solidFill>
          <a:ln/>
        </p:spPr>
      </p:sp>
      <p:sp>
        <p:nvSpPr>
          <p:cNvPr id="13" name="Shape 10"/>
          <p:cNvSpPr/>
          <p:nvPr/>
        </p:nvSpPr>
        <p:spPr>
          <a:xfrm>
            <a:off x="10407491" y="3930729"/>
            <a:ext cx="521732" cy="521732"/>
          </a:xfrm>
          <a:prstGeom prst="roundRect">
            <a:avLst>
              <a:gd name="adj" fmla="val 175262"/>
            </a:avLst>
          </a:prstGeom>
          <a:solidFill>
            <a:srgbClr val="9FA582"/>
          </a:solidFill>
          <a:ln/>
        </p:spPr>
      </p:sp>
      <p:sp>
        <p:nvSpPr>
          <p:cNvPr id="14" name="Text 11"/>
          <p:cNvSpPr/>
          <p:nvPr/>
        </p:nvSpPr>
        <p:spPr>
          <a:xfrm>
            <a:off x="10563939" y="4061103"/>
            <a:ext cx="208717" cy="260866"/>
          </a:xfrm>
          <a:prstGeom prst="rect">
            <a:avLst/>
          </a:prstGeom>
          <a:noFill/>
          <a:ln/>
        </p:spPr>
        <p:txBody>
          <a:bodyPr wrap="none" lIns="0" tIns="0" rIns="0" bIns="0" rtlCol="0" anchor="t"/>
          <a:lstStyle/>
          <a:p>
            <a:pPr marL="0" indent="0" algn="l">
              <a:lnSpc>
                <a:spcPts val="2600"/>
              </a:lnSpc>
              <a:buNone/>
            </a:pPr>
            <a:r>
              <a:rPr lang="en-US" sz="1600" b="1" dirty="0">
                <a:solidFill>
                  <a:srgbClr val="000000"/>
                </a:solidFill>
                <a:latin typeface="Outfit Bold" pitchFamily="34" charset="0"/>
                <a:ea typeface="Outfit Bold" pitchFamily="34" charset="-122"/>
                <a:cs typeface="Outfit Bold" pitchFamily="34" charset="-120"/>
              </a:rPr>
              <a:t>2</a:t>
            </a:r>
            <a:endParaRPr lang="en-US" sz="1600" dirty="0"/>
          </a:p>
        </p:txBody>
      </p:sp>
      <p:sp>
        <p:nvSpPr>
          <p:cNvPr id="15" name="Text 12"/>
          <p:cNvSpPr/>
          <p:nvPr/>
        </p:nvSpPr>
        <p:spPr>
          <a:xfrm>
            <a:off x="7598807" y="4626412"/>
            <a:ext cx="2664857" cy="271701"/>
          </a:xfrm>
          <a:prstGeom prst="rect">
            <a:avLst/>
          </a:prstGeom>
          <a:noFill/>
          <a:ln/>
        </p:spPr>
        <p:txBody>
          <a:bodyPr wrap="none" lIns="0" tIns="0" rIns="0" bIns="0" rtlCol="0" anchor="t"/>
          <a:lstStyle/>
          <a:p>
            <a:pPr marL="0" indent="0" algn="l">
              <a:lnSpc>
                <a:spcPts val="2100"/>
              </a:lnSpc>
              <a:buNone/>
            </a:pPr>
            <a:r>
              <a:rPr lang="en-US" sz="1700" b="1" dirty="0">
                <a:solidFill>
                  <a:srgbClr val="C2C4B5"/>
                </a:solidFill>
                <a:latin typeface="Outfit Bold" pitchFamily="34" charset="0"/>
                <a:ea typeface="Outfit Bold" pitchFamily="34" charset="-122"/>
                <a:cs typeface="Outfit Bold" pitchFamily="34" charset="-120"/>
              </a:rPr>
              <a:t>Produk Bergantung Diskon</a:t>
            </a:r>
            <a:endParaRPr lang="en-US" sz="1700" dirty="0"/>
          </a:p>
        </p:txBody>
      </p:sp>
      <p:sp>
        <p:nvSpPr>
          <p:cNvPr id="16" name="Text 13"/>
          <p:cNvSpPr/>
          <p:nvPr/>
        </p:nvSpPr>
        <p:spPr>
          <a:xfrm>
            <a:off x="7598807" y="5002411"/>
            <a:ext cx="6139220" cy="278249"/>
          </a:xfrm>
          <a:prstGeom prst="rect">
            <a:avLst/>
          </a:prstGeom>
          <a:noFill/>
          <a:ln/>
        </p:spPr>
        <p:txBody>
          <a:bodyPr wrap="none" lIns="0" tIns="0" rIns="0" bIns="0" rtlCol="0" anchor="t"/>
          <a:lstStyle/>
          <a:p>
            <a:pPr marL="0" indent="0" algn="l">
              <a:lnSpc>
                <a:spcPts val="2150"/>
              </a:lnSpc>
              <a:buNone/>
            </a:pPr>
            <a:r>
              <a:rPr lang="en-US" sz="1350" dirty="0">
                <a:solidFill>
                  <a:srgbClr val="C2C4B5"/>
                </a:solidFill>
                <a:latin typeface="Bitter" pitchFamily="34" charset="0"/>
                <a:ea typeface="Bitter" pitchFamily="34" charset="-122"/>
                <a:cs typeface="Bitter" pitchFamily="34" charset="-120"/>
              </a:rPr>
              <a:t>Mengidentifikasi 5 produk dengan persentase pembelian diskon tertinggi.</a:t>
            </a:r>
            <a:endParaRPr lang="en-US" sz="1350" dirty="0"/>
          </a:p>
        </p:txBody>
      </p:sp>
      <p:sp>
        <p:nvSpPr>
          <p:cNvPr id="17" name="Shape 14"/>
          <p:cNvSpPr/>
          <p:nvPr/>
        </p:nvSpPr>
        <p:spPr>
          <a:xfrm>
            <a:off x="695682" y="6190298"/>
            <a:ext cx="6532602" cy="1564005"/>
          </a:xfrm>
          <a:prstGeom prst="roundRect">
            <a:avLst>
              <a:gd name="adj" fmla="val 7016"/>
            </a:avLst>
          </a:prstGeom>
          <a:solidFill>
            <a:srgbClr val="1C1D1F"/>
          </a:solidFill>
          <a:ln/>
        </p:spPr>
      </p:sp>
      <p:sp>
        <p:nvSpPr>
          <p:cNvPr id="18" name="Shape 15"/>
          <p:cNvSpPr/>
          <p:nvPr/>
        </p:nvSpPr>
        <p:spPr>
          <a:xfrm>
            <a:off x="695682" y="6167438"/>
            <a:ext cx="6532602" cy="91440"/>
          </a:xfrm>
          <a:prstGeom prst="roundRect">
            <a:avLst>
              <a:gd name="adj" fmla="val 28533"/>
            </a:avLst>
          </a:prstGeom>
          <a:solidFill>
            <a:srgbClr val="9FA582"/>
          </a:solidFill>
          <a:ln/>
        </p:spPr>
      </p:sp>
      <p:sp>
        <p:nvSpPr>
          <p:cNvPr id="19" name="Shape 16"/>
          <p:cNvSpPr/>
          <p:nvPr/>
        </p:nvSpPr>
        <p:spPr>
          <a:xfrm>
            <a:off x="3701058" y="5929432"/>
            <a:ext cx="521732" cy="521732"/>
          </a:xfrm>
          <a:prstGeom prst="roundRect">
            <a:avLst>
              <a:gd name="adj" fmla="val 175262"/>
            </a:avLst>
          </a:prstGeom>
          <a:solidFill>
            <a:srgbClr val="9FA582"/>
          </a:solidFill>
          <a:ln/>
        </p:spPr>
      </p:sp>
      <p:sp>
        <p:nvSpPr>
          <p:cNvPr id="20" name="Text 17"/>
          <p:cNvSpPr/>
          <p:nvPr/>
        </p:nvSpPr>
        <p:spPr>
          <a:xfrm>
            <a:off x="3857506" y="6059805"/>
            <a:ext cx="208717" cy="260866"/>
          </a:xfrm>
          <a:prstGeom prst="rect">
            <a:avLst/>
          </a:prstGeom>
          <a:noFill/>
          <a:ln/>
        </p:spPr>
        <p:txBody>
          <a:bodyPr wrap="none" lIns="0" tIns="0" rIns="0" bIns="0" rtlCol="0" anchor="t"/>
          <a:lstStyle/>
          <a:p>
            <a:pPr marL="0" indent="0" algn="l">
              <a:lnSpc>
                <a:spcPts val="2600"/>
              </a:lnSpc>
              <a:buNone/>
            </a:pPr>
            <a:r>
              <a:rPr lang="en-US" sz="1600" b="1" dirty="0">
                <a:solidFill>
                  <a:srgbClr val="000000"/>
                </a:solidFill>
                <a:latin typeface="Outfit Bold" pitchFamily="34" charset="0"/>
                <a:ea typeface="Outfit Bold" pitchFamily="34" charset="-122"/>
                <a:cs typeface="Outfit Bold" pitchFamily="34" charset="-120"/>
              </a:rPr>
              <a:t>3</a:t>
            </a:r>
            <a:endParaRPr lang="en-US" sz="1600" dirty="0"/>
          </a:p>
        </p:txBody>
      </p:sp>
      <p:sp>
        <p:nvSpPr>
          <p:cNvPr id="21" name="Text 18"/>
          <p:cNvSpPr/>
          <p:nvPr/>
        </p:nvSpPr>
        <p:spPr>
          <a:xfrm>
            <a:off x="892373" y="6625114"/>
            <a:ext cx="2283976" cy="271701"/>
          </a:xfrm>
          <a:prstGeom prst="rect">
            <a:avLst/>
          </a:prstGeom>
          <a:noFill/>
          <a:ln/>
        </p:spPr>
        <p:txBody>
          <a:bodyPr wrap="none" lIns="0" tIns="0" rIns="0" bIns="0" rtlCol="0" anchor="t"/>
          <a:lstStyle/>
          <a:p>
            <a:pPr marL="0" indent="0" algn="l">
              <a:lnSpc>
                <a:spcPts val="2100"/>
              </a:lnSpc>
              <a:buNone/>
            </a:pPr>
            <a:r>
              <a:rPr lang="en-US" sz="1700" b="1" dirty="0">
                <a:solidFill>
                  <a:srgbClr val="C2C4B5"/>
                </a:solidFill>
                <a:latin typeface="Outfit Bold" pitchFamily="34" charset="0"/>
                <a:ea typeface="Outfit Bold" pitchFamily="34" charset="-122"/>
                <a:cs typeface="Outfit Bold" pitchFamily="34" charset="-120"/>
              </a:rPr>
              <a:t>Segmentasi Pelanggan</a:t>
            </a:r>
            <a:endParaRPr lang="en-US" sz="1700" dirty="0"/>
          </a:p>
        </p:txBody>
      </p:sp>
      <p:sp>
        <p:nvSpPr>
          <p:cNvPr id="22" name="Text 19"/>
          <p:cNvSpPr/>
          <p:nvPr/>
        </p:nvSpPr>
        <p:spPr>
          <a:xfrm>
            <a:off x="892373" y="7001113"/>
            <a:ext cx="6139220" cy="556498"/>
          </a:xfrm>
          <a:prstGeom prst="rect">
            <a:avLst/>
          </a:prstGeom>
          <a:noFill/>
          <a:ln/>
        </p:spPr>
        <p:txBody>
          <a:bodyPr wrap="square" lIns="0" tIns="0" rIns="0" bIns="0" rtlCol="0" anchor="t"/>
          <a:lstStyle/>
          <a:p>
            <a:pPr marL="0" indent="0" algn="l">
              <a:lnSpc>
                <a:spcPts val="2150"/>
              </a:lnSpc>
              <a:buNone/>
            </a:pPr>
            <a:r>
              <a:rPr lang="en-US" sz="1350" dirty="0">
                <a:solidFill>
                  <a:srgbClr val="C2C4B5"/>
                </a:solidFill>
                <a:latin typeface="Bitter" pitchFamily="34" charset="0"/>
                <a:ea typeface="Bitter" pitchFamily="34" charset="-122"/>
                <a:cs typeface="Bitter" pitchFamily="34" charset="-120"/>
              </a:rPr>
              <a:t>Mengelompokkan pelanggan ke segmen Baru, Kembali, dan Loyal berdasarkan riwayat pembelian.</a:t>
            </a:r>
            <a:endParaRPr lang="en-US" sz="1350" dirty="0"/>
          </a:p>
        </p:txBody>
      </p:sp>
      <p:sp>
        <p:nvSpPr>
          <p:cNvPr id="23" name="Shape 20"/>
          <p:cNvSpPr/>
          <p:nvPr/>
        </p:nvSpPr>
        <p:spPr>
          <a:xfrm>
            <a:off x="7402116" y="6190298"/>
            <a:ext cx="6532602" cy="1564005"/>
          </a:xfrm>
          <a:prstGeom prst="roundRect">
            <a:avLst>
              <a:gd name="adj" fmla="val 7016"/>
            </a:avLst>
          </a:prstGeom>
          <a:solidFill>
            <a:srgbClr val="1C1D1F"/>
          </a:solidFill>
          <a:ln/>
        </p:spPr>
      </p:sp>
      <p:sp>
        <p:nvSpPr>
          <p:cNvPr id="24" name="Shape 21"/>
          <p:cNvSpPr/>
          <p:nvPr/>
        </p:nvSpPr>
        <p:spPr>
          <a:xfrm>
            <a:off x="7402116" y="6167438"/>
            <a:ext cx="6532602" cy="91440"/>
          </a:xfrm>
          <a:prstGeom prst="roundRect">
            <a:avLst>
              <a:gd name="adj" fmla="val 28533"/>
            </a:avLst>
          </a:prstGeom>
          <a:solidFill>
            <a:srgbClr val="9FA582"/>
          </a:solidFill>
          <a:ln/>
        </p:spPr>
      </p:sp>
      <p:sp>
        <p:nvSpPr>
          <p:cNvPr id="25" name="Shape 22"/>
          <p:cNvSpPr/>
          <p:nvPr/>
        </p:nvSpPr>
        <p:spPr>
          <a:xfrm>
            <a:off x="10407491" y="5929432"/>
            <a:ext cx="521732" cy="521732"/>
          </a:xfrm>
          <a:prstGeom prst="roundRect">
            <a:avLst>
              <a:gd name="adj" fmla="val 175262"/>
            </a:avLst>
          </a:prstGeom>
          <a:solidFill>
            <a:srgbClr val="9FA582"/>
          </a:solidFill>
          <a:ln/>
        </p:spPr>
      </p:sp>
      <p:sp>
        <p:nvSpPr>
          <p:cNvPr id="26" name="Text 23"/>
          <p:cNvSpPr/>
          <p:nvPr/>
        </p:nvSpPr>
        <p:spPr>
          <a:xfrm>
            <a:off x="10563939" y="6059805"/>
            <a:ext cx="208717" cy="260866"/>
          </a:xfrm>
          <a:prstGeom prst="rect">
            <a:avLst/>
          </a:prstGeom>
          <a:noFill/>
          <a:ln/>
        </p:spPr>
        <p:txBody>
          <a:bodyPr wrap="none" lIns="0" tIns="0" rIns="0" bIns="0" rtlCol="0" anchor="t"/>
          <a:lstStyle/>
          <a:p>
            <a:pPr marL="0" indent="0" algn="l">
              <a:lnSpc>
                <a:spcPts val="2600"/>
              </a:lnSpc>
              <a:buNone/>
            </a:pPr>
            <a:r>
              <a:rPr lang="en-US" sz="1600" b="1" dirty="0">
                <a:solidFill>
                  <a:srgbClr val="000000"/>
                </a:solidFill>
                <a:latin typeface="Outfit Bold" pitchFamily="34" charset="0"/>
                <a:ea typeface="Outfit Bold" pitchFamily="34" charset="-122"/>
                <a:cs typeface="Outfit Bold" pitchFamily="34" charset="-120"/>
              </a:rPr>
              <a:t>4</a:t>
            </a:r>
            <a:endParaRPr lang="en-US" sz="1600" dirty="0"/>
          </a:p>
        </p:txBody>
      </p:sp>
      <p:sp>
        <p:nvSpPr>
          <p:cNvPr id="27" name="Text 24"/>
          <p:cNvSpPr/>
          <p:nvPr/>
        </p:nvSpPr>
        <p:spPr>
          <a:xfrm>
            <a:off x="7598807" y="6625114"/>
            <a:ext cx="2987754" cy="271701"/>
          </a:xfrm>
          <a:prstGeom prst="rect">
            <a:avLst/>
          </a:prstGeom>
          <a:noFill/>
          <a:ln/>
        </p:spPr>
        <p:txBody>
          <a:bodyPr wrap="none" lIns="0" tIns="0" rIns="0" bIns="0" rtlCol="0" anchor="t"/>
          <a:lstStyle/>
          <a:p>
            <a:pPr marL="0" indent="0" algn="l">
              <a:lnSpc>
                <a:spcPts val="2100"/>
              </a:lnSpc>
              <a:buNone/>
            </a:pPr>
            <a:r>
              <a:rPr lang="en-US" sz="1700" b="1" dirty="0">
                <a:solidFill>
                  <a:srgbClr val="C2C4B5"/>
                </a:solidFill>
                <a:latin typeface="Outfit Bold" pitchFamily="34" charset="0"/>
                <a:ea typeface="Outfit Bold" pitchFamily="34" charset="-122"/>
                <a:cs typeface="Outfit Bold" pitchFamily="34" charset="-120"/>
              </a:rPr>
              <a:t>3 Produk Teratas per Kategori</a:t>
            </a:r>
            <a:endParaRPr lang="en-US" sz="1700" dirty="0"/>
          </a:p>
        </p:txBody>
      </p:sp>
      <p:sp>
        <p:nvSpPr>
          <p:cNvPr id="28" name="Text 25"/>
          <p:cNvSpPr/>
          <p:nvPr/>
        </p:nvSpPr>
        <p:spPr>
          <a:xfrm>
            <a:off x="7598807" y="7001113"/>
            <a:ext cx="6139220" cy="278249"/>
          </a:xfrm>
          <a:prstGeom prst="rect">
            <a:avLst/>
          </a:prstGeom>
          <a:noFill/>
          <a:ln/>
        </p:spPr>
        <p:txBody>
          <a:bodyPr wrap="none" lIns="0" tIns="0" rIns="0" bIns="0" rtlCol="0" anchor="t"/>
          <a:lstStyle/>
          <a:p>
            <a:pPr marL="0" indent="0" algn="l">
              <a:lnSpc>
                <a:spcPts val="2150"/>
              </a:lnSpc>
              <a:buNone/>
            </a:pPr>
            <a:r>
              <a:rPr lang="en-US" sz="1350" dirty="0">
                <a:solidFill>
                  <a:srgbClr val="C2C4B5"/>
                </a:solidFill>
                <a:latin typeface="Bitter" pitchFamily="34" charset="0"/>
                <a:ea typeface="Bitter" pitchFamily="34" charset="-122"/>
                <a:cs typeface="Bitter" pitchFamily="34" charset="-120"/>
              </a:rPr>
              <a:t>Mencantumkan produk yang paling banyak dibeli dalam setiap kategori.</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7D111B-364D-1DDC-5014-779969A1663A}"/>
              </a:ext>
            </a:extLst>
          </p:cNvPr>
          <p:cNvSpPr/>
          <p:nvPr/>
        </p:nvSpPr>
        <p:spPr>
          <a:xfrm>
            <a:off x="0" y="0"/>
            <a:ext cx="14630400" cy="8229600"/>
          </a:xfrm>
          <a:prstGeom prst="rect">
            <a:avLst/>
          </a:prstGeom>
          <a:solidFill>
            <a:srgbClr val="1C1D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793790" y="1133475"/>
            <a:ext cx="12956619"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Analisis Mendalam: Pembeli Berulang &amp; Pendapatan Usia</a:t>
            </a:r>
            <a:endParaRPr lang="en-US" sz="3900" dirty="0"/>
          </a:p>
        </p:txBody>
      </p:sp>
      <p:sp>
        <p:nvSpPr>
          <p:cNvPr id="3" name="Text 1"/>
          <p:cNvSpPr/>
          <p:nvPr/>
        </p:nvSpPr>
        <p:spPr>
          <a:xfrm>
            <a:off x="793790" y="215038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Dua area fokus penting dalam analisis SQL adalah perilaku pembeli berulang dan kontribusi pendapatan dari kelompok usia yang berbeda.</a:t>
            </a:r>
            <a:endParaRPr lang="en-US" sz="1550" dirty="0"/>
          </a:p>
        </p:txBody>
      </p:sp>
      <p:sp>
        <p:nvSpPr>
          <p:cNvPr id="4" name="Text 2"/>
          <p:cNvSpPr/>
          <p:nvPr/>
        </p:nvSpPr>
        <p:spPr>
          <a:xfrm>
            <a:off x="793790" y="2889528"/>
            <a:ext cx="3547824" cy="310158"/>
          </a:xfrm>
          <a:prstGeom prst="rect">
            <a:avLst/>
          </a:prstGeom>
          <a:noFill/>
          <a:ln/>
        </p:spPr>
        <p:txBody>
          <a:bodyPr wrap="none" lIns="0" tIns="0" rIns="0" bIns="0" rtlCol="0" anchor="t"/>
          <a:lstStyle/>
          <a:p>
            <a:pPr marL="0" indent="0" algn="l">
              <a:lnSpc>
                <a:spcPts val="2400"/>
              </a:lnSpc>
              <a:buNone/>
            </a:pPr>
            <a:r>
              <a:rPr lang="en-US" sz="1950" b="1" dirty="0">
                <a:solidFill>
                  <a:srgbClr val="E1E5CD"/>
                </a:solidFill>
                <a:latin typeface="Outfit Bold" pitchFamily="34" charset="0"/>
                <a:ea typeface="Outfit Bold" pitchFamily="34" charset="-122"/>
                <a:cs typeface="Outfit Bold" pitchFamily="34" charset="-120"/>
              </a:rPr>
              <a:t>Pembeli Berulang &amp; Langganan</a:t>
            </a:r>
            <a:endParaRPr lang="en-US" sz="1950" dirty="0"/>
          </a:p>
        </p:txBody>
      </p:sp>
      <p:sp>
        <p:nvSpPr>
          <p:cNvPr id="5" name="Text 3"/>
          <p:cNvSpPr/>
          <p:nvPr/>
        </p:nvSpPr>
        <p:spPr>
          <a:xfrm>
            <a:off x="793790" y="3398044"/>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Kami memeriksa apakah pelanggan dengan lebih dari 5 pembelian lebih cenderung berlangganan. Ini membantu memahami hubungan antara loyalitas dan adopsi langganan.</a:t>
            </a:r>
            <a:endParaRPr lang="en-US" sz="1550" dirty="0"/>
          </a:p>
        </p:txBody>
      </p:sp>
      <p:sp>
        <p:nvSpPr>
          <p:cNvPr id="6" name="Shape 4"/>
          <p:cNvSpPr/>
          <p:nvPr/>
        </p:nvSpPr>
        <p:spPr>
          <a:xfrm>
            <a:off x="793790" y="4573905"/>
            <a:ext cx="6279356" cy="1157049"/>
          </a:xfrm>
          <a:prstGeom prst="roundRect">
            <a:avLst>
              <a:gd name="adj" fmla="val 2573"/>
            </a:avLst>
          </a:prstGeom>
          <a:noFill/>
          <a:ln w="7620">
            <a:solidFill>
              <a:srgbClr val="FFFFFF">
                <a:alpha val="24000"/>
              </a:srgbClr>
            </a:solidFill>
            <a:prstDash val="solid"/>
          </a:ln>
        </p:spPr>
      </p:sp>
      <p:sp>
        <p:nvSpPr>
          <p:cNvPr id="7" name="Shape 5"/>
          <p:cNvSpPr/>
          <p:nvPr/>
        </p:nvSpPr>
        <p:spPr>
          <a:xfrm>
            <a:off x="801410" y="4581525"/>
            <a:ext cx="6264116" cy="570905"/>
          </a:xfrm>
          <a:prstGeom prst="rect">
            <a:avLst/>
          </a:prstGeom>
          <a:solidFill>
            <a:srgbClr val="FFFFFF">
              <a:alpha val="4000"/>
            </a:srgbClr>
          </a:solidFill>
          <a:ln/>
        </p:spPr>
      </p:sp>
      <p:sp>
        <p:nvSpPr>
          <p:cNvPr id="8" name="Text 6"/>
          <p:cNvSpPr/>
          <p:nvPr/>
        </p:nvSpPr>
        <p:spPr>
          <a:xfrm>
            <a:off x="999768" y="4708208"/>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No</a:t>
            </a:r>
            <a:endParaRPr lang="en-US" sz="1550" dirty="0"/>
          </a:p>
        </p:txBody>
      </p:sp>
      <p:sp>
        <p:nvSpPr>
          <p:cNvPr id="9" name="Text 7"/>
          <p:cNvSpPr/>
          <p:nvPr/>
        </p:nvSpPr>
        <p:spPr>
          <a:xfrm>
            <a:off x="4135636" y="4708208"/>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2518</a:t>
            </a:r>
            <a:endParaRPr lang="en-US" sz="1550" dirty="0"/>
          </a:p>
        </p:txBody>
      </p:sp>
      <p:sp>
        <p:nvSpPr>
          <p:cNvPr id="10" name="Shape 8"/>
          <p:cNvSpPr/>
          <p:nvPr/>
        </p:nvSpPr>
        <p:spPr>
          <a:xfrm>
            <a:off x="801410" y="5152430"/>
            <a:ext cx="6264116" cy="570905"/>
          </a:xfrm>
          <a:prstGeom prst="rect">
            <a:avLst/>
          </a:prstGeom>
          <a:solidFill>
            <a:srgbClr val="000000">
              <a:alpha val="4000"/>
            </a:srgbClr>
          </a:solidFill>
          <a:ln/>
        </p:spPr>
      </p:sp>
      <p:sp>
        <p:nvSpPr>
          <p:cNvPr id="11" name="Text 9"/>
          <p:cNvSpPr/>
          <p:nvPr/>
        </p:nvSpPr>
        <p:spPr>
          <a:xfrm>
            <a:off x="999768" y="5279112"/>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Yes</a:t>
            </a:r>
            <a:endParaRPr lang="en-US" sz="1550" dirty="0"/>
          </a:p>
        </p:txBody>
      </p:sp>
      <p:sp>
        <p:nvSpPr>
          <p:cNvPr id="12" name="Text 10"/>
          <p:cNvSpPr/>
          <p:nvPr/>
        </p:nvSpPr>
        <p:spPr>
          <a:xfrm>
            <a:off x="4135636" y="5279112"/>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958</a:t>
            </a:r>
            <a:endParaRPr lang="en-US" sz="1550" dirty="0"/>
          </a:p>
        </p:txBody>
      </p:sp>
      <p:sp>
        <p:nvSpPr>
          <p:cNvPr id="13" name="Text 11"/>
          <p:cNvSpPr/>
          <p:nvPr/>
        </p:nvSpPr>
        <p:spPr>
          <a:xfrm>
            <a:off x="7564874" y="2889528"/>
            <a:ext cx="4675227" cy="310158"/>
          </a:xfrm>
          <a:prstGeom prst="rect">
            <a:avLst/>
          </a:prstGeom>
          <a:noFill/>
          <a:ln/>
        </p:spPr>
        <p:txBody>
          <a:bodyPr wrap="none" lIns="0" tIns="0" rIns="0" bIns="0" rtlCol="0" anchor="t"/>
          <a:lstStyle/>
          <a:p>
            <a:pPr marL="0" indent="0" algn="l">
              <a:lnSpc>
                <a:spcPts val="2400"/>
              </a:lnSpc>
              <a:buNone/>
            </a:pPr>
            <a:r>
              <a:rPr lang="en-US" sz="1950" b="1" dirty="0">
                <a:solidFill>
                  <a:srgbClr val="E1E5CD"/>
                </a:solidFill>
                <a:latin typeface="Outfit Bold" pitchFamily="34" charset="0"/>
                <a:ea typeface="Outfit Bold" pitchFamily="34" charset="-122"/>
                <a:cs typeface="Outfit Bold" pitchFamily="34" charset="-120"/>
              </a:rPr>
              <a:t>Pendapatan Berdasarkan Kelompok Usia</a:t>
            </a:r>
            <a:endParaRPr lang="en-US" sz="1950" dirty="0"/>
          </a:p>
        </p:txBody>
      </p:sp>
      <p:sp>
        <p:nvSpPr>
          <p:cNvPr id="14" name="Text 12"/>
          <p:cNvSpPr/>
          <p:nvPr/>
        </p:nvSpPr>
        <p:spPr>
          <a:xfrm>
            <a:off x="7564874" y="3398044"/>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Menghitung kontribusi pendapatan total dari setiap kelompok usia. Ini penting untuk menargetkan kampanye pemasaran secara efektif.</a:t>
            </a:r>
            <a:endParaRPr lang="en-US" sz="1550" dirty="0"/>
          </a:p>
        </p:txBody>
      </p:sp>
      <p:sp>
        <p:nvSpPr>
          <p:cNvPr id="15" name="Shape 13"/>
          <p:cNvSpPr/>
          <p:nvPr/>
        </p:nvSpPr>
        <p:spPr>
          <a:xfrm>
            <a:off x="7564874" y="4573905"/>
            <a:ext cx="6279356" cy="2298859"/>
          </a:xfrm>
          <a:prstGeom prst="roundRect">
            <a:avLst>
              <a:gd name="adj" fmla="val 1295"/>
            </a:avLst>
          </a:prstGeom>
          <a:noFill/>
          <a:ln w="7620">
            <a:solidFill>
              <a:srgbClr val="FFFFFF">
                <a:alpha val="24000"/>
              </a:srgbClr>
            </a:solidFill>
            <a:prstDash val="solid"/>
          </a:ln>
        </p:spPr>
      </p:sp>
      <p:sp>
        <p:nvSpPr>
          <p:cNvPr id="16" name="Shape 14"/>
          <p:cNvSpPr/>
          <p:nvPr/>
        </p:nvSpPr>
        <p:spPr>
          <a:xfrm>
            <a:off x="7572494" y="4581525"/>
            <a:ext cx="6264116" cy="570905"/>
          </a:xfrm>
          <a:prstGeom prst="rect">
            <a:avLst/>
          </a:prstGeom>
          <a:solidFill>
            <a:srgbClr val="FFFFFF">
              <a:alpha val="4000"/>
            </a:srgbClr>
          </a:solidFill>
          <a:ln/>
        </p:spPr>
      </p:sp>
      <p:sp>
        <p:nvSpPr>
          <p:cNvPr id="17" name="Text 15"/>
          <p:cNvSpPr/>
          <p:nvPr/>
        </p:nvSpPr>
        <p:spPr>
          <a:xfrm>
            <a:off x="7770852" y="4708208"/>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Young Adult</a:t>
            </a:r>
            <a:endParaRPr lang="en-US" sz="1550" dirty="0"/>
          </a:p>
        </p:txBody>
      </p:sp>
      <p:sp>
        <p:nvSpPr>
          <p:cNvPr id="18" name="Text 16"/>
          <p:cNvSpPr/>
          <p:nvPr/>
        </p:nvSpPr>
        <p:spPr>
          <a:xfrm>
            <a:off x="10906720" y="4708208"/>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62143</a:t>
            </a:r>
            <a:endParaRPr lang="en-US" sz="1550" dirty="0"/>
          </a:p>
        </p:txBody>
      </p:sp>
      <p:sp>
        <p:nvSpPr>
          <p:cNvPr id="19" name="Shape 17"/>
          <p:cNvSpPr/>
          <p:nvPr/>
        </p:nvSpPr>
        <p:spPr>
          <a:xfrm>
            <a:off x="7572494" y="5152430"/>
            <a:ext cx="6264116" cy="570905"/>
          </a:xfrm>
          <a:prstGeom prst="rect">
            <a:avLst/>
          </a:prstGeom>
          <a:solidFill>
            <a:srgbClr val="000000">
              <a:alpha val="4000"/>
            </a:srgbClr>
          </a:solidFill>
          <a:ln/>
        </p:spPr>
      </p:sp>
      <p:sp>
        <p:nvSpPr>
          <p:cNvPr id="20" name="Text 18"/>
          <p:cNvSpPr/>
          <p:nvPr/>
        </p:nvSpPr>
        <p:spPr>
          <a:xfrm>
            <a:off x="7770852" y="5279112"/>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Middle-aged</a:t>
            </a:r>
            <a:endParaRPr lang="en-US" sz="1550" dirty="0"/>
          </a:p>
        </p:txBody>
      </p:sp>
      <p:sp>
        <p:nvSpPr>
          <p:cNvPr id="21" name="Text 19"/>
          <p:cNvSpPr/>
          <p:nvPr/>
        </p:nvSpPr>
        <p:spPr>
          <a:xfrm>
            <a:off x="10906720" y="5279112"/>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59197</a:t>
            </a:r>
            <a:endParaRPr lang="en-US" sz="1550" dirty="0"/>
          </a:p>
        </p:txBody>
      </p:sp>
      <p:sp>
        <p:nvSpPr>
          <p:cNvPr id="22" name="Shape 20"/>
          <p:cNvSpPr/>
          <p:nvPr/>
        </p:nvSpPr>
        <p:spPr>
          <a:xfrm>
            <a:off x="7572494" y="5723334"/>
            <a:ext cx="6264116" cy="570905"/>
          </a:xfrm>
          <a:prstGeom prst="rect">
            <a:avLst/>
          </a:prstGeom>
          <a:solidFill>
            <a:srgbClr val="FFFFFF">
              <a:alpha val="4000"/>
            </a:srgbClr>
          </a:solidFill>
          <a:ln/>
        </p:spPr>
      </p:sp>
      <p:sp>
        <p:nvSpPr>
          <p:cNvPr id="23" name="Text 21"/>
          <p:cNvSpPr/>
          <p:nvPr/>
        </p:nvSpPr>
        <p:spPr>
          <a:xfrm>
            <a:off x="7770852" y="5850017"/>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Adult</a:t>
            </a:r>
            <a:endParaRPr lang="en-US" sz="1550" dirty="0"/>
          </a:p>
        </p:txBody>
      </p:sp>
      <p:sp>
        <p:nvSpPr>
          <p:cNvPr id="24" name="Text 22"/>
          <p:cNvSpPr/>
          <p:nvPr/>
        </p:nvSpPr>
        <p:spPr>
          <a:xfrm>
            <a:off x="10906720" y="5850017"/>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55978</a:t>
            </a:r>
            <a:endParaRPr lang="en-US" sz="1550" dirty="0"/>
          </a:p>
        </p:txBody>
      </p:sp>
      <p:sp>
        <p:nvSpPr>
          <p:cNvPr id="25" name="Shape 23"/>
          <p:cNvSpPr/>
          <p:nvPr/>
        </p:nvSpPr>
        <p:spPr>
          <a:xfrm>
            <a:off x="7572494" y="6294239"/>
            <a:ext cx="6264116" cy="570905"/>
          </a:xfrm>
          <a:prstGeom prst="rect">
            <a:avLst/>
          </a:prstGeom>
          <a:solidFill>
            <a:srgbClr val="000000">
              <a:alpha val="4000"/>
            </a:srgbClr>
          </a:solidFill>
          <a:ln/>
        </p:spPr>
      </p:sp>
      <p:sp>
        <p:nvSpPr>
          <p:cNvPr id="26" name="Text 24"/>
          <p:cNvSpPr/>
          <p:nvPr/>
        </p:nvSpPr>
        <p:spPr>
          <a:xfrm>
            <a:off x="7770852" y="6420922"/>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Senior</a:t>
            </a:r>
            <a:endParaRPr lang="en-US" sz="1550" dirty="0"/>
          </a:p>
        </p:txBody>
      </p:sp>
      <p:sp>
        <p:nvSpPr>
          <p:cNvPr id="27" name="Text 25"/>
          <p:cNvSpPr/>
          <p:nvPr/>
        </p:nvSpPr>
        <p:spPr>
          <a:xfrm>
            <a:off x="10906720" y="6420922"/>
            <a:ext cx="2731532" cy="317540"/>
          </a:xfrm>
          <a:prstGeom prst="rect">
            <a:avLst/>
          </a:prstGeom>
          <a:noFill/>
          <a:ln/>
        </p:spPr>
        <p:txBody>
          <a:bodyPr wrap="non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55763</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750463"/>
            <a:ext cx="7473315"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Dashboard Interaktif di Power BI</a:t>
            </a:r>
            <a:endParaRPr lang="en-US" sz="3900" dirty="0"/>
          </a:p>
        </p:txBody>
      </p:sp>
      <p:sp>
        <p:nvSpPr>
          <p:cNvPr id="4" name="Text 1"/>
          <p:cNvSpPr/>
          <p:nvPr/>
        </p:nvSpPr>
        <p:spPr>
          <a:xfrm>
            <a:off x="793790" y="3668197"/>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Untuk menyajikan wawasan secara visual dan mudah dipahami, kami membangun dashboard interaktif menggunakan Power BI.</a:t>
            </a:r>
            <a:endParaRPr lang="en-US" sz="1550" dirty="0"/>
          </a:p>
        </p:txBody>
      </p:sp>
      <p:sp>
        <p:nvSpPr>
          <p:cNvPr id="5" name="Text 2"/>
          <p:cNvSpPr/>
          <p:nvPr/>
        </p:nvSpPr>
        <p:spPr>
          <a:xfrm>
            <a:off x="793790" y="4526518"/>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Dashboard ini memungkinkan pengguna untuk menjelajahi data, mengidentifikasi tren, dan membuat keputusan berbasis data dengan cepat dan efisien.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7B9595-DE2A-17A9-70CC-CF2D6ED12D7D}"/>
              </a:ext>
            </a:extLst>
          </p:cNvPr>
          <p:cNvSpPr/>
          <p:nvPr/>
        </p:nvSpPr>
        <p:spPr>
          <a:xfrm>
            <a:off x="0" y="0"/>
            <a:ext cx="14630400" cy="8229600"/>
          </a:xfrm>
          <a:prstGeom prst="rect">
            <a:avLst/>
          </a:prstGeom>
          <a:solidFill>
            <a:srgbClr val="1C1D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3040022" y="635848"/>
            <a:ext cx="8550355" cy="4885819"/>
          </a:xfrm>
          <a:prstGeom prst="rect">
            <a:avLst/>
          </a:prstGeom>
        </p:spPr>
      </p:pic>
      <p:sp>
        <p:nvSpPr>
          <p:cNvPr id="3" name="Text 0"/>
          <p:cNvSpPr/>
          <p:nvPr/>
        </p:nvSpPr>
        <p:spPr>
          <a:xfrm>
            <a:off x="2584387" y="5950268"/>
            <a:ext cx="9461626" cy="1240155"/>
          </a:xfrm>
          <a:prstGeom prst="rect">
            <a:avLst/>
          </a:prstGeom>
          <a:noFill/>
          <a:ln/>
        </p:spPr>
        <p:txBody>
          <a:bodyPr wrap="square" lIns="0" tIns="0" rIns="0" bIns="0" rtlCol="0" anchor="t"/>
          <a:lstStyle/>
          <a:p>
            <a:pPr marL="0" indent="0" algn="ctr">
              <a:lnSpc>
                <a:spcPts val="4850"/>
              </a:lnSpc>
              <a:buNone/>
            </a:pPr>
            <a:r>
              <a:rPr lang="en-US" sz="3900" b="1" dirty="0">
                <a:solidFill>
                  <a:srgbClr val="E1E5CD"/>
                </a:solidFill>
                <a:latin typeface="Outfit Bold" pitchFamily="34" charset="0"/>
                <a:ea typeface="Outfit Bold" pitchFamily="34" charset="-122"/>
                <a:cs typeface="Outfit Bold" pitchFamily="34" charset="-120"/>
              </a:rPr>
              <a:t>Visualisasi Dashboard Power BI Lengkap</a:t>
            </a:r>
            <a:endParaRPr lang="en-US" sz="3900" dirty="0"/>
          </a:p>
        </p:txBody>
      </p:sp>
      <p:sp>
        <p:nvSpPr>
          <p:cNvPr id="4" name="Text 1"/>
          <p:cNvSpPr/>
          <p:nvPr/>
        </p:nvSpPr>
        <p:spPr>
          <a:xfrm>
            <a:off x="2584387" y="6807469"/>
            <a:ext cx="9461626" cy="952619"/>
          </a:xfrm>
          <a:prstGeom prst="rect">
            <a:avLst/>
          </a:prstGeom>
          <a:noFill/>
          <a:ln/>
        </p:spPr>
        <p:txBody>
          <a:bodyPr wrap="square" lIns="0" tIns="0" rIns="0" bIns="0" rtlCol="0" anchor="t"/>
          <a:lstStyle/>
          <a:p>
            <a:pPr marL="0" indent="0" algn="ctr">
              <a:lnSpc>
                <a:spcPts val="2500"/>
              </a:lnSpc>
              <a:buNone/>
            </a:pPr>
            <a:r>
              <a:rPr lang="en-US" sz="1550" dirty="0">
                <a:solidFill>
                  <a:srgbClr val="C2C4B5"/>
                </a:solidFill>
                <a:latin typeface="Bitter" pitchFamily="34" charset="0"/>
                <a:ea typeface="Bitter" pitchFamily="34" charset="-122"/>
                <a:cs typeface="Bitter" pitchFamily="34" charset="-120"/>
              </a:rPr>
              <a:t>Dashboard interaktif menampilkan metrik kunci dan insights dari analisis perilaku belanja pelanggan dengan berbagai visualisasi data.</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555308"/>
            <a:ext cx="6667143" cy="620078"/>
          </a:xfrm>
          <a:prstGeom prst="rect">
            <a:avLst/>
          </a:prstGeom>
          <a:noFill/>
          <a:ln/>
        </p:spPr>
        <p:txBody>
          <a:bodyPr wrap="none" lIns="0" tIns="0" rIns="0" bIns="0" rtlCol="0" anchor="t"/>
          <a:lstStyle/>
          <a:p>
            <a:pPr marL="0" indent="0" algn="l">
              <a:lnSpc>
                <a:spcPts val="4850"/>
              </a:lnSpc>
              <a:buNone/>
            </a:pPr>
            <a:r>
              <a:rPr lang="en-US" sz="3900" b="1" dirty="0">
                <a:solidFill>
                  <a:srgbClr val="E1E5CD"/>
                </a:solidFill>
                <a:latin typeface="Outfit Bold" pitchFamily="34" charset="0"/>
                <a:ea typeface="Outfit Bold" pitchFamily="34" charset="-122"/>
                <a:cs typeface="Outfit Bold" pitchFamily="34" charset="-120"/>
              </a:rPr>
              <a:t>Rekomendasi Bisnis Strategis</a:t>
            </a:r>
            <a:endParaRPr lang="en-US" sz="3900" dirty="0"/>
          </a:p>
        </p:txBody>
      </p:sp>
      <p:sp>
        <p:nvSpPr>
          <p:cNvPr id="4" name="Text 1"/>
          <p:cNvSpPr/>
          <p:nvPr/>
        </p:nvSpPr>
        <p:spPr>
          <a:xfrm>
            <a:off x="793790" y="1473041"/>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Berdasarkan analisis data yang komprehensif, kami merumuskan beberapa rekomendasi bisnis utama.</a:t>
            </a:r>
            <a:endParaRPr lang="en-US" sz="1550" dirty="0"/>
          </a:p>
        </p:txBody>
      </p:sp>
      <p:sp>
        <p:nvSpPr>
          <p:cNvPr id="5" name="Shape 2"/>
          <p:cNvSpPr/>
          <p:nvPr/>
        </p:nvSpPr>
        <p:spPr>
          <a:xfrm>
            <a:off x="793790" y="2331363"/>
            <a:ext cx="3679031" cy="2889766"/>
          </a:xfrm>
          <a:prstGeom prst="roundRect">
            <a:avLst>
              <a:gd name="adj" fmla="val 1030"/>
            </a:avLst>
          </a:prstGeom>
          <a:solidFill>
            <a:srgbClr val="3B3C3E"/>
          </a:solidFill>
          <a:ln/>
        </p:spPr>
      </p:sp>
      <p:sp>
        <p:nvSpPr>
          <p:cNvPr id="6" name="Shape 3"/>
          <p:cNvSpPr/>
          <p:nvPr/>
        </p:nvSpPr>
        <p:spPr>
          <a:xfrm>
            <a:off x="992148" y="2529721"/>
            <a:ext cx="595313" cy="595313"/>
          </a:xfrm>
          <a:prstGeom prst="roundRect">
            <a:avLst>
              <a:gd name="adj" fmla="val 15358451"/>
            </a:avLst>
          </a:prstGeom>
          <a:solidFill>
            <a:srgbClr val="9FA582"/>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5859" y="2693313"/>
            <a:ext cx="267891" cy="267891"/>
          </a:xfrm>
          <a:prstGeom prst="rect">
            <a:avLst/>
          </a:prstGeom>
        </p:spPr>
      </p:pic>
      <p:sp>
        <p:nvSpPr>
          <p:cNvPr id="8" name="Text 4"/>
          <p:cNvSpPr/>
          <p:nvPr/>
        </p:nvSpPr>
        <p:spPr>
          <a:xfrm>
            <a:off x="992148" y="3323392"/>
            <a:ext cx="2648545"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Tingkatkan Langganan</a:t>
            </a:r>
            <a:endParaRPr lang="en-US" sz="1950" dirty="0"/>
          </a:p>
        </p:txBody>
      </p:sp>
      <p:sp>
        <p:nvSpPr>
          <p:cNvPr id="9" name="Text 5"/>
          <p:cNvSpPr/>
          <p:nvPr/>
        </p:nvSpPr>
        <p:spPr>
          <a:xfrm>
            <a:off x="992148" y="3752612"/>
            <a:ext cx="3282315" cy="127015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Promosikan manfaat eksklusif untuk pelanggan berlangganan guna meningkatkan retensi dan pendapatan berulang.</a:t>
            </a:r>
            <a:endParaRPr lang="en-US" sz="1550" dirty="0"/>
          </a:p>
        </p:txBody>
      </p:sp>
      <p:sp>
        <p:nvSpPr>
          <p:cNvPr id="10" name="Shape 6"/>
          <p:cNvSpPr/>
          <p:nvPr/>
        </p:nvSpPr>
        <p:spPr>
          <a:xfrm>
            <a:off x="4671179" y="2331363"/>
            <a:ext cx="3679031" cy="2889766"/>
          </a:xfrm>
          <a:prstGeom prst="roundRect">
            <a:avLst>
              <a:gd name="adj" fmla="val 1030"/>
            </a:avLst>
          </a:prstGeom>
          <a:solidFill>
            <a:srgbClr val="3B3C3E"/>
          </a:solidFill>
          <a:ln/>
        </p:spPr>
      </p:sp>
      <p:sp>
        <p:nvSpPr>
          <p:cNvPr id="11" name="Shape 7"/>
          <p:cNvSpPr/>
          <p:nvPr/>
        </p:nvSpPr>
        <p:spPr>
          <a:xfrm>
            <a:off x="4869537" y="2529721"/>
            <a:ext cx="595313" cy="595313"/>
          </a:xfrm>
          <a:prstGeom prst="roundRect">
            <a:avLst>
              <a:gd name="adj" fmla="val 15358451"/>
            </a:avLst>
          </a:prstGeom>
          <a:solidFill>
            <a:srgbClr val="9FA582"/>
          </a:solidFill>
          <a:ln/>
        </p:spPr>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3248" y="2693313"/>
            <a:ext cx="267891" cy="267891"/>
          </a:xfrm>
          <a:prstGeom prst="rect">
            <a:avLst/>
          </a:prstGeom>
        </p:spPr>
      </p:pic>
      <p:sp>
        <p:nvSpPr>
          <p:cNvPr id="13" name="Text 8"/>
          <p:cNvSpPr/>
          <p:nvPr/>
        </p:nvSpPr>
        <p:spPr>
          <a:xfrm>
            <a:off x="4869537" y="3323392"/>
            <a:ext cx="3282315" cy="620316"/>
          </a:xfrm>
          <a:prstGeom prst="rect">
            <a:avLst/>
          </a:prstGeom>
          <a:noFill/>
          <a:ln/>
        </p:spPr>
        <p:txBody>
          <a:bodyPr wrap="squar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Program Loyalitas Pelanggan</a:t>
            </a:r>
            <a:endParaRPr lang="en-US" sz="1950" dirty="0"/>
          </a:p>
        </p:txBody>
      </p:sp>
      <p:sp>
        <p:nvSpPr>
          <p:cNvPr id="14" name="Text 9"/>
          <p:cNvSpPr/>
          <p:nvPr/>
        </p:nvSpPr>
        <p:spPr>
          <a:xfrm>
            <a:off x="4869537" y="4062770"/>
            <a:ext cx="3282315" cy="95261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Berikan hadiah kepada pembeli berulang untuk mendorong mereka menjadi pelanggan "Loyal".</a:t>
            </a:r>
            <a:endParaRPr lang="en-US" sz="1550" dirty="0"/>
          </a:p>
        </p:txBody>
      </p:sp>
      <p:sp>
        <p:nvSpPr>
          <p:cNvPr id="15" name="Shape 10"/>
          <p:cNvSpPr/>
          <p:nvPr/>
        </p:nvSpPr>
        <p:spPr>
          <a:xfrm>
            <a:off x="793790" y="5419487"/>
            <a:ext cx="7556421" cy="2254687"/>
          </a:xfrm>
          <a:prstGeom prst="roundRect">
            <a:avLst>
              <a:gd name="adj" fmla="val 1320"/>
            </a:avLst>
          </a:prstGeom>
          <a:solidFill>
            <a:srgbClr val="3B3C3E"/>
          </a:solidFill>
          <a:ln/>
        </p:spPr>
      </p:sp>
      <p:sp>
        <p:nvSpPr>
          <p:cNvPr id="16" name="Shape 11"/>
          <p:cNvSpPr/>
          <p:nvPr/>
        </p:nvSpPr>
        <p:spPr>
          <a:xfrm>
            <a:off x="992148" y="5617845"/>
            <a:ext cx="595313" cy="595313"/>
          </a:xfrm>
          <a:prstGeom prst="roundRect">
            <a:avLst>
              <a:gd name="adj" fmla="val 15358451"/>
            </a:avLst>
          </a:prstGeom>
          <a:solidFill>
            <a:srgbClr val="9FA582"/>
          </a:solidFill>
          <a:ln/>
        </p:spPr>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5859" y="5781437"/>
            <a:ext cx="267891" cy="267891"/>
          </a:xfrm>
          <a:prstGeom prst="rect">
            <a:avLst/>
          </a:prstGeom>
        </p:spPr>
      </p:pic>
      <p:sp>
        <p:nvSpPr>
          <p:cNvPr id="18" name="Text 12"/>
          <p:cNvSpPr/>
          <p:nvPr/>
        </p:nvSpPr>
        <p:spPr>
          <a:xfrm>
            <a:off x="992148" y="6411516"/>
            <a:ext cx="2736056" cy="310158"/>
          </a:xfrm>
          <a:prstGeom prst="rect">
            <a:avLst/>
          </a:prstGeom>
          <a:noFill/>
          <a:ln/>
        </p:spPr>
        <p:txBody>
          <a:bodyPr wrap="none" lIns="0" tIns="0" rIns="0" bIns="0" rtlCol="0" anchor="t"/>
          <a:lstStyle/>
          <a:p>
            <a:pPr marL="0" indent="0" algn="l">
              <a:lnSpc>
                <a:spcPts val="2400"/>
              </a:lnSpc>
              <a:buNone/>
            </a:pPr>
            <a:r>
              <a:rPr lang="en-US" sz="1950" b="1" dirty="0">
                <a:solidFill>
                  <a:srgbClr val="C2C4B5"/>
                </a:solidFill>
                <a:latin typeface="Outfit Bold" pitchFamily="34" charset="0"/>
                <a:ea typeface="Outfit Bold" pitchFamily="34" charset="-122"/>
                <a:cs typeface="Outfit Bold" pitchFamily="34" charset="-120"/>
              </a:rPr>
              <a:t>Tinjau Kebijakan Diskon</a:t>
            </a:r>
            <a:endParaRPr lang="en-US" sz="1950" dirty="0"/>
          </a:p>
        </p:txBody>
      </p:sp>
      <p:sp>
        <p:nvSpPr>
          <p:cNvPr id="19" name="Text 13"/>
          <p:cNvSpPr/>
          <p:nvPr/>
        </p:nvSpPr>
        <p:spPr>
          <a:xfrm>
            <a:off x="992148" y="6840736"/>
            <a:ext cx="7159704" cy="635079"/>
          </a:xfrm>
          <a:prstGeom prst="rect">
            <a:avLst/>
          </a:prstGeom>
          <a:noFill/>
          <a:ln/>
        </p:spPr>
        <p:txBody>
          <a:bodyPr wrap="square" lIns="0" tIns="0" rIns="0" bIns="0" rtlCol="0" anchor="t"/>
          <a:lstStyle/>
          <a:p>
            <a:pPr marL="0" indent="0" algn="l">
              <a:lnSpc>
                <a:spcPts val="2500"/>
              </a:lnSpc>
              <a:buNone/>
            </a:pPr>
            <a:r>
              <a:rPr lang="en-US" sz="1550" dirty="0">
                <a:solidFill>
                  <a:srgbClr val="C2C4B5"/>
                </a:solidFill>
                <a:latin typeface="Bitter" pitchFamily="34" charset="0"/>
                <a:ea typeface="Bitter" pitchFamily="34" charset="-122"/>
                <a:cs typeface="Bitter" pitchFamily="34" charset="-120"/>
              </a:rPr>
              <a:t>Seimbangkan peningkatan penjualan dengan pengendalian margin untuk profitabilitas yang optimal.</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679</Words>
  <Application>Microsoft Office PowerPoint</Application>
  <PresentationFormat>Custom</PresentationFormat>
  <Paragraphs>99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Outfit Bold</vt:lpstr>
      <vt:lpstr>Bitter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ilham sultan</dc:creator>
  <cp:lastModifiedBy>imam ismail</cp:lastModifiedBy>
  <cp:revision>3</cp:revision>
  <dcterms:created xsi:type="dcterms:W3CDTF">2025-11-23T10:21:39Z</dcterms:created>
  <dcterms:modified xsi:type="dcterms:W3CDTF">2025-11-23T10:32:07Z</dcterms:modified>
</cp:coreProperties>
</file>